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9" r:id="rId1"/>
  </p:sldMasterIdLst>
  <p:notesMasterIdLst>
    <p:notesMasterId r:id="rId24"/>
  </p:notesMasterIdLst>
  <p:handoutMasterIdLst>
    <p:handoutMasterId r:id="rId25"/>
  </p:handoutMasterIdLst>
  <p:sldIdLst>
    <p:sldId id="257" r:id="rId2"/>
    <p:sldId id="263" r:id="rId3"/>
    <p:sldId id="264" r:id="rId4"/>
    <p:sldId id="281" r:id="rId5"/>
    <p:sldId id="259" r:id="rId6"/>
    <p:sldId id="287" r:id="rId7"/>
    <p:sldId id="289" r:id="rId8"/>
    <p:sldId id="266" r:id="rId9"/>
    <p:sldId id="280" r:id="rId10"/>
    <p:sldId id="282" r:id="rId11"/>
    <p:sldId id="283" r:id="rId12"/>
    <p:sldId id="290" r:id="rId13"/>
    <p:sldId id="291" r:id="rId14"/>
    <p:sldId id="284" r:id="rId15"/>
    <p:sldId id="258" r:id="rId16"/>
    <p:sldId id="288" r:id="rId17"/>
    <p:sldId id="260" r:id="rId18"/>
    <p:sldId id="261" r:id="rId19"/>
    <p:sldId id="272" r:id="rId20"/>
    <p:sldId id="292" r:id="rId21"/>
    <p:sldId id="285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DE4"/>
    <a:srgbClr val="D48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203" autoAdjust="0"/>
  </p:normalViewPr>
  <p:slideViewPr>
    <p:cSldViewPr snapToGrid="0">
      <p:cViewPr varScale="1">
        <p:scale>
          <a:sx n="63" d="100"/>
          <a:sy n="63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engin-labs.m.storage.umich.edu\valchen\windat.v2\Desktop\Engr%20100%20Team%208%20Blimp%20Progress%20Report%20Gantt%20Chart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064021872287445"/>
          <c:y val="7.9662648803970587E-2"/>
          <c:w val="0.46202751794247443"/>
          <c:h val="0.88558221691482875"/>
        </c:manualLayout>
      </c:layout>
      <c:barChart>
        <c:barDir val="bar"/>
        <c:grouping val="stacked"/>
        <c:varyColors val="0"/>
        <c:ser>
          <c:idx val="0"/>
          <c:order val="0"/>
          <c:tx>
            <c:v>START DATE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'Engr 100 Team 8 Blimp Design'!$A$2:$A$9</c:f>
              <c:strCache>
                <c:ptCount val="8"/>
                <c:pt idx="0">
                  <c:v>Team Oral Presentation on Blimp Design</c:v>
                </c:pt>
                <c:pt idx="1">
                  <c:v>Blimp Fabrication/Testing</c:v>
                </c:pt>
                <c:pt idx="2">
                  <c:v>Gondola Fabrication</c:v>
                </c:pt>
                <c:pt idx="3">
                  <c:v>Motors/Propellers/Ducts</c:v>
                </c:pt>
                <c:pt idx="4">
                  <c:v>Electronics (Microcontroller Programming)</c:v>
                </c:pt>
                <c:pt idx="5">
                  <c:v>Electronics (Wiring)</c:v>
                </c:pt>
                <c:pt idx="6">
                  <c:v>Envelope Fabrication/Shroud Lines</c:v>
                </c:pt>
                <c:pt idx="7">
                  <c:v>Blimp Testing</c:v>
                </c:pt>
              </c:strCache>
            </c:strRef>
          </c:cat>
          <c:val>
            <c:numRef>
              <c:f>'Engr 100 Team 8 Blimp Design'!$C$2:$C$9</c:f>
              <c:numCache>
                <c:formatCode>mm/dd/yy</c:formatCode>
                <c:ptCount val="8"/>
                <c:pt idx="0">
                  <c:v>41708</c:v>
                </c:pt>
                <c:pt idx="1">
                  <c:v>41712</c:v>
                </c:pt>
                <c:pt idx="2">
                  <c:v>41714</c:v>
                </c:pt>
                <c:pt idx="3">
                  <c:v>41714</c:v>
                </c:pt>
                <c:pt idx="4">
                  <c:v>41720</c:v>
                </c:pt>
                <c:pt idx="5">
                  <c:v>41720</c:v>
                </c:pt>
                <c:pt idx="6">
                  <c:v>41723</c:v>
                </c:pt>
                <c:pt idx="7">
                  <c:v>41724</c:v>
                </c:pt>
              </c:numCache>
            </c:numRef>
          </c:val>
        </c:ser>
        <c:ser>
          <c:idx val="1"/>
          <c:order val="1"/>
          <c:tx>
            <c:v>DURATION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1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3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4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5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cat>
            <c:strRef>
              <c:f>'Engr 100 Team 8 Blimp Design'!$A$2:$A$9</c:f>
              <c:strCache>
                <c:ptCount val="8"/>
                <c:pt idx="0">
                  <c:v>Team Oral Presentation on Blimp Design</c:v>
                </c:pt>
                <c:pt idx="1">
                  <c:v>Blimp Fabrication/Testing</c:v>
                </c:pt>
                <c:pt idx="2">
                  <c:v>Gondola Fabrication</c:v>
                </c:pt>
                <c:pt idx="3">
                  <c:v>Motors/Propellers/Ducts</c:v>
                </c:pt>
                <c:pt idx="4">
                  <c:v>Electronics (Microcontroller Programming)</c:v>
                </c:pt>
                <c:pt idx="5">
                  <c:v>Electronics (Wiring)</c:v>
                </c:pt>
                <c:pt idx="6">
                  <c:v>Envelope Fabrication/Shroud Lines</c:v>
                </c:pt>
                <c:pt idx="7">
                  <c:v>Blimp Testing</c:v>
                </c:pt>
              </c:strCache>
            </c:strRef>
          </c:cat>
          <c:val>
            <c:numRef>
              <c:f>'Engr 100 Team 8 Blimp Design'!$B$2:$B$9</c:f>
              <c:numCache>
                <c:formatCode>General</c:formatCode>
                <c:ptCount val="8"/>
                <c:pt idx="0">
                  <c:v>4</c:v>
                </c:pt>
                <c:pt idx="1">
                  <c:v>13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01893496"/>
        <c:axId val="301892712"/>
      </c:barChart>
      <c:catAx>
        <c:axId val="3018934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noFill/>
              </a:defRPr>
            </a:pPr>
            <a:endParaRPr lang="en-US"/>
          </a:p>
        </c:txPr>
        <c:crossAx val="301892712"/>
        <c:crosses val="autoZero"/>
        <c:auto val="1"/>
        <c:lblAlgn val="ctr"/>
        <c:lblOffset val="100"/>
        <c:noMultiLvlLbl val="0"/>
      </c:catAx>
      <c:valAx>
        <c:axId val="301892712"/>
        <c:scaling>
          <c:orientation val="minMax"/>
          <c:min val="41707"/>
        </c:scaling>
        <c:delete val="0"/>
        <c:axPos val="t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m/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 anchor="ctr" anchorCtr="1"/>
          <a:lstStyle/>
          <a:p>
            <a:pPr>
              <a:defRPr sz="2400"/>
            </a:pPr>
            <a:endParaRPr lang="en-US"/>
          </a:p>
        </c:txPr>
        <c:crossAx val="301893496"/>
        <c:crosses val="autoZero"/>
        <c:crossBetween val="between"/>
        <c:majorUnit val="7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800" b="1">
          <a:solidFill>
            <a:schemeClr val="tx1"/>
          </a:solidFill>
          <a:latin typeface="+mj-lt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003365695388508"/>
          <c:y val="0.11675678822793394"/>
          <c:w val="0.50799531158900124"/>
          <c:h val="0.85829361549296701"/>
        </c:manualLayout>
      </c:layout>
      <c:barChart>
        <c:barDir val="bar"/>
        <c:grouping val="stacked"/>
        <c:varyColors val="0"/>
        <c:ser>
          <c:idx val="0"/>
          <c:order val="0"/>
          <c:tx>
            <c:v>START DATE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'Engr 100 Team 8 Blimp Design'!$A$10:$A$17</c:f>
              <c:strCache>
                <c:ptCount val="8"/>
                <c:pt idx="0">
                  <c:v>Team Blimp Written Progress Report</c:v>
                </c:pt>
                <c:pt idx="1">
                  <c:v>Demonstration Flight</c:v>
                </c:pt>
                <c:pt idx="2">
                  <c:v>Team Oral Presentation on Blimp Progress</c:v>
                </c:pt>
                <c:pt idx="3">
                  <c:v>Blimp Testing and Alterations</c:v>
                </c:pt>
                <c:pt idx="4">
                  <c:v>Qualification Flight</c:v>
                </c:pt>
                <c:pt idx="5">
                  <c:v>Final Team Presentation</c:v>
                </c:pt>
                <c:pt idx="6">
                  <c:v>Blimp Competition</c:v>
                </c:pt>
                <c:pt idx="7">
                  <c:v>Final Team Report</c:v>
                </c:pt>
              </c:strCache>
            </c:strRef>
          </c:cat>
          <c:val>
            <c:numRef>
              <c:f>'Engr 100 Team 8 Blimp Design'!$C$10:$C$17</c:f>
              <c:numCache>
                <c:formatCode>mm/dd/yy</c:formatCode>
                <c:ptCount val="8"/>
                <c:pt idx="0">
                  <c:v>41716</c:v>
                </c:pt>
                <c:pt idx="1">
                  <c:v>41725</c:v>
                </c:pt>
                <c:pt idx="2">
                  <c:v>41725</c:v>
                </c:pt>
                <c:pt idx="3">
                  <c:v>41730</c:v>
                </c:pt>
                <c:pt idx="4">
                  <c:v>41732</c:v>
                </c:pt>
                <c:pt idx="5">
                  <c:v>41733</c:v>
                </c:pt>
                <c:pt idx="6">
                  <c:v>41741</c:v>
                </c:pt>
                <c:pt idx="7">
                  <c:v>41742</c:v>
                </c:pt>
              </c:numCache>
            </c:numRef>
          </c:val>
        </c:ser>
        <c:ser>
          <c:idx val="1"/>
          <c:order val="1"/>
          <c:tx>
            <c:v>DURATION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5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6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1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3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4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dPt>
            <c:idx val="15"/>
            <c:invertIfNegative val="0"/>
            <c:bubble3D val="0"/>
            <c:spPr>
              <a:noFill/>
              <a:ln w="19050">
                <a:solidFill>
                  <a:schemeClr val="tx1"/>
                </a:solidFill>
              </a:ln>
              <a:effectLst/>
            </c:spPr>
          </c:dPt>
          <c:cat>
            <c:strRef>
              <c:f>'Engr 100 Team 8 Blimp Design'!$A$10:$A$17</c:f>
              <c:strCache>
                <c:ptCount val="8"/>
                <c:pt idx="0">
                  <c:v>Team Blimp Written Progress Report</c:v>
                </c:pt>
                <c:pt idx="1">
                  <c:v>Demonstration Flight</c:v>
                </c:pt>
                <c:pt idx="2">
                  <c:v>Team Oral Presentation on Blimp Progress</c:v>
                </c:pt>
                <c:pt idx="3">
                  <c:v>Blimp Testing and Alterations</c:v>
                </c:pt>
                <c:pt idx="4">
                  <c:v>Qualification Flight</c:v>
                </c:pt>
                <c:pt idx="5">
                  <c:v>Final Team Presentation</c:v>
                </c:pt>
                <c:pt idx="6">
                  <c:v>Blimp Competition</c:v>
                </c:pt>
                <c:pt idx="7">
                  <c:v>Final Team Report</c:v>
                </c:pt>
              </c:strCache>
            </c:strRef>
          </c:cat>
          <c:val>
            <c:numRef>
              <c:f>'Engr 100 Team 8 Blimp Design'!$B$10:$B$17</c:f>
              <c:numCache>
                <c:formatCode>General</c:formatCode>
                <c:ptCount val="8"/>
                <c:pt idx="0">
                  <c:v>6</c:v>
                </c:pt>
                <c:pt idx="1">
                  <c:v>1</c:v>
                </c:pt>
                <c:pt idx="2">
                  <c:v>6</c:v>
                </c:pt>
                <c:pt idx="3">
                  <c:v>3</c:v>
                </c:pt>
                <c:pt idx="4">
                  <c:v>1</c:v>
                </c:pt>
                <c:pt idx="5">
                  <c:v>8</c:v>
                </c:pt>
                <c:pt idx="6">
                  <c:v>1</c:v>
                </c:pt>
                <c:pt idx="7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01895064"/>
        <c:axId val="301894672"/>
      </c:barChart>
      <c:catAx>
        <c:axId val="301895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100">
                <a:noFill/>
              </a:defRPr>
            </a:pPr>
            <a:endParaRPr lang="en-US"/>
          </a:p>
        </c:txPr>
        <c:crossAx val="301894672"/>
        <c:crosses val="autoZero"/>
        <c:auto val="1"/>
        <c:lblAlgn val="ctr"/>
        <c:lblOffset val="100"/>
        <c:noMultiLvlLbl val="0"/>
      </c:catAx>
      <c:valAx>
        <c:axId val="301894672"/>
        <c:scaling>
          <c:orientation val="minMax"/>
          <c:min val="41714"/>
        </c:scaling>
        <c:delete val="0"/>
        <c:axPos val="t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m/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01895064"/>
        <c:crosses val="autoZero"/>
        <c:crossBetween val="between"/>
        <c:majorUnit val="7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2400" b="1">
          <a:solidFill>
            <a:schemeClr val="tx1"/>
          </a:solidFill>
          <a:latin typeface="+mj-lt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en-US" sz="2200" b="1" dirty="0" smtClean="0">
                <a:solidFill>
                  <a:schemeClr val="tx1"/>
                </a:solidFill>
                <a:latin typeface="+mj-lt"/>
              </a:rPr>
              <a:t>6</a:t>
            </a:r>
            <a:r>
              <a:rPr lang="en-US" sz="2200" b="1" baseline="0" dirty="0" smtClean="0">
                <a:solidFill>
                  <a:schemeClr val="tx1"/>
                </a:solidFill>
                <a:latin typeface="+mj-lt"/>
              </a:rPr>
              <a:t> in Propellers Produce Max Thrust of 0.68N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c:rich>
      </c:tx>
      <c:layout>
        <c:manualLayout>
          <c:xMode val="edge"/>
          <c:yMode val="edge"/>
          <c:x val="2.6445783132530126E-2"/>
          <c:y val="1.48588410104011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5 inch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'[techq 6.xlsx]Sheet1'!$A$30:$A$40</c:f>
              <c:numCache>
                <c:formatCode>General</c:formatCode>
                <c:ptCount val="11"/>
                <c:pt idx="0">
                  <c:v>0.88800000000000001</c:v>
                </c:pt>
                <c:pt idx="1">
                  <c:v>0.99199999999999999</c:v>
                </c:pt>
                <c:pt idx="2">
                  <c:v>1.0960000000000001</c:v>
                </c:pt>
                <c:pt idx="3">
                  <c:v>1.1839999999999999</c:v>
                </c:pt>
                <c:pt idx="4">
                  <c:v>1.248</c:v>
                </c:pt>
                <c:pt idx="5">
                  <c:v>1.3120000000000001</c:v>
                </c:pt>
                <c:pt idx="6">
                  <c:v>1.3839999999999999</c:v>
                </c:pt>
                <c:pt idx="7">
                  <c:v>1.456</c:v>
                </c:pt>
                <c:pt idx="8">
                  <c:v>1.504</c:v>
                </c:pt>
                <c:pt idx="9">
                  <c:v>1.544</c:v>
                </c:pt>
                <c:pt idx="10">
                  <c:v>1.7</c:v>
                </c:pt>
              </c:numCache>
            </c:numRef>
          </c:xVal>
          <c:yVal>
            <c:numRef>
              <c:f>'[techq 6.xlsx]Sheet1'!$D$30:$D$40</c:f>
              <c:numCache>
                <c:formatCode>General</c:formatCode>
                <c:ptCount val="11"/>
                <c:pt idx="0">
                  <c:v>1.6706984667802109E-4</c:v>
                </c:pt>
                <c:pt idx="1">
                  <c:v>3.0063779252219137E-2</c:v>
                </c:pt>
                <c:pt idx="2">
                  <c:v>8.10640482381422E-2</c:v>
                </c:pt>
                <c:pt idx="3">
                  <c:v>0.13118500224154936</c:v>
                </c:pt>
                <c:pt idx="4">
                  <c:v>0.1733921214023133</c:v>
                </c:pt>
                <c:pt idx="5">
                  <c:v>0.21559924056307722</c:v>
                </c:pt>
                <c:pt idx="6">
                  <c:v>0.25956498968887298</c:v>
                </c:pt>
                <c:pt idx="7">
                  <c:v>0.30704799874473238</c:v>
                </c:pt>
                <c:pt idx="8">
                  <c:v>0.36332415762575093</c:v>
                </c:pt>
                <c:pt idx="9">
                  <c:v>0.40992785169909446</c:v>
                </c:pt>
                <c:pt idx="10">
                  <c:v>0.48379031023043129</c:v>
                </c:pt>
              </c:numCache>
            </c:numRef>
          </c:yVal>
          <c:smooth val="0"/>
        </c:ser>
        <c:ser>
          <c:idx val="1"/>
          <c:order val="1"/>
          <c:tx>
            <c:v>6 inch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2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'[techq 6.xlsx]Sheet1'!$A$49:$A$57</c:f>
              <c:numCache>
                <c:formatCode>0.000</c:formatCode>
                <c:ptCount val="9"/>
                <c:pt idx="0">
                  <c:v>0.88</c:v>
                </c:pt>
                <c:pt idx="1">
                  <c:v>0.96</c:v>
                </c:pt>
                <c:pt idx="2">
                  <c:v>1.04</c:v>
                </c:pt>
                <c:pt idx="3">
                  <c:v>1.2</c:v>
                </c:pt>
                <c:pt idx="4">
                  <c:v>1.28</c:v>
                </c:pt>
                <c:pt idx="5">
                  <c:v>1.36</c:v>
                </c:pt>
                <c:pt idx="6">
                  <c:v>1.44</c:v>
                </c:pt>
                <c:pt idx="7">
                  <c:v>1.6</c:v>
                </c:pt>
                <c:pt idx="8">
                  <c:v>1.68</c:v>
                </c:pt>
              </c:numCache>
            </c:numRef>
          </c:xVal>
          <c:yVal>
            <c:numRef>
              <c:f>'[techq 6.xlsx]Sheet1'!$E$49:$E$57</c:f>
              <c:numCache>
                <c:formatCode>General</c:formatCode>
                <c:ptCount val="9"/>
                <c:pt idx="0">
                  <c:v>8.4768647956461388E-4</c:v>
                </c:pt>
                <c:pt idx="1">
                  <c:v>2.3871269875146726E-2</c:v>
                </c:pt>
                <c:pt idx="2">
                  <c:v>7.2011489702272974E-2</c:v>
                </c:pt>
                <c:pt idx="3">
                  <c:v>0.14317529292498132</c:v>
                </c:pt>
                <c:pt idx="4">
                  <c:v>0.2394557325792338</c:v>
                </c:pt>
                <c:pt idx="5">
                  <c:v>0.31689869490982819</c:v>
                </c:pt>
                <c:pt idx="6">
                  <c:v>0.43515619144168183</c:v>
                </c:pt>
                <c:pt idx="7">
                  <c:v>0.58690253654892766</c:v>
                </c:pt>
                <c:pt idx="8">
                  <c:v>0.66853160495144592</c:v>
                </c:pt>
              </c:numCache>
            </c:numRef>
          </c:yVal>
          <c:smooth val="0"/>
        </c:ser>
        <c:ser>
          <c:idx val="2"/>
          <c:order val="2"/>
          <c:tx>
            <c:v>7 inch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2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'[techq 6.xlsx]Sheet1'!$A$42:$A$46</c:f>
              <c:numCache>
                <c:formatCode>General</c:formatCode>
                <c:ptCount val="5"/>
                <c:pt idx="0">
                  <c:v>0.872</c:v>
                </c:pt>
                <c:pt idx="1">
                  <c:v>1.08</c:v>
                </c:pt>
                <c:pt idx="2">
                  <c:v>1.24</c:v>
                </c:pt>
                <c:pt idx="3">
                  <c:v>1.448</c:v>
                </c:pt>
                <c:pt idx="4">
                  <c:v>1.6719999999999999</c:v>
                </c:pt>
              </c:numCache>
            </c:numRef>
          </c:xVal>
          <c:yVal>
            <c:numRef>
              <c:f>'[techq 6.xlsx]Sheet1'!$D$42:$D$46</c:f>
              <c:numCache>
                <c:formatCode>General</c:formatCode>
                <c:ptCount val="5"/>
                <c:pt idx="0">
                  <c:v>2.2899999999999999E-3</c:v>
                </c:pt>
                <c:pt idx="1">
                  <c:v>0.10908</c:v>
                </c:pt>
                <c:pt idx="2">
                  <c:v>0.25147999999999998</c:v>
                </c:pt>
                <c:pt idx="3">
                  <c:v>0.47853000000000001</c:v>
                </c:pt>
                <c:pt idx="4">
                  <c:v>0.72867999999999999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434792"/>
        <c:axId val="347430088"/>
      </c:scatterChart>
      <c:valAx>
        <c:axId val="347434792"/>
        <c:scaling>
          <c:orientation val="minMax"/>
          <c:min val="0.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200" b="1">
                    <a:solidFill>
                      <a:schemeClr val="tx1"/>
                    </a:solidFill>
                    <a:latin typeface="+mj-lt"/>
                  </a:rPr>
                  <a:t>Pulse Width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7430088"/>
        <c:crosses val="autoZero"/>
        <c:crossBetween val="midCat"/>
      </c:valAx>
      <c:valAx>
        <c:axId val="3474300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200" b="1">
                    <a:solidFill>
                      <a:schemeClr val="tx1"/>
                    </a:solidFill>
                    <a:latin typeface="+mj-lt"/>
                  </a:rPr>
                  <a:t>Thrust (N)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1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47434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0.67449</cdr:x>
      <cdr:y>0.58807</cdr:y>
    </cdr:from>
    <cdr:to>
      <cdr:x>0.71529</cdr:x>
      <cdr:y>0.58807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 flipV="1">
          <a:off x="6045685" y="3528294"/>
          <a:ext cx="365706" cy="0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0.73245</cdr:x>
      <cdr:y>0.55544</cdr:y>
    </cdr:from>
    <cdr:to>
      <cdr:x>0.96476</cdr:x>
      <cdr:y>0.617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6565220" y="3332522"/>
          <a:ext cx="2082282" cy="369346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</cdr:spPr>
      <cdr:txBody>
        <a:bodyPr xmlns:a="http://schemas.openxmlformats.org/drawingml/2006/main" wrap="none" lIns="0" tIns="0" rIns="0" bIns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2400" b="1" dirty="0" smtClean="0">
              <a:solidFill>
                <a:schemeClr val="tx1"/>
              </a:solidFill>
            </a:rPr>
            <a:t>Not Completed</a:t>
          </a:r>
          <a:endParaRPr lang="en-US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0.67692</cdr:x>
      <cdr:y>0.49252</cdr:y>
    </cdr:from>
    <cdr:to>
      <cdr:x>0.71772</cdr:x>
      <cdr:y>0.49252</cdr:y>
    </cdr:to>
    <cdr:cxnSp macro="">
      <cdr:nvCxnSpPr>
        <cdr:cNvPr id="4" name="Straight Arrow Connector 3"/>
        <cdr:cNvCxnSpPr/>
      </cdr:nvCxnSpPr>
      <cdr:spPr>
        <a:xfrm xmlns:a="http://schemas.openxmlformats.org/drawingml/2006/main" flipH="1" flipV="1">
          <a:off x="6067457" y="2954980"/>
          <a:ext cx="365706" cy="0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0.72946</cdr:x>
      <cdr:y>0.4623</cdr:y>
    </cdr:from>
    <cdr:to>
      <cdr:x>0.89918</cdr:x>
      <cdr:y>0.52386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6538424" y="2773722"/>
          <a:ext cx="1521250" cy="369332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</cdr:spPr>
      <cdr:txBody>
        <a:bodyPr xmlns:a="http://schemas.openxmlformats.org/drawingml/2006/main" wrap="none" lIns="0" tIns="0" rIns="0" bIns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2400" b="1" dirty="0" smtClean="0">
              <a:solidFill>
                <a:schemeClr val="tx1"/>
              </a:solidFill>
            </a:rPr>
            <a:t>In Progress</a:t>
          </a:r>
          <a:endParaRPr lang="en-US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0.63237</cdr:x>
      <cdr:y>0.46134</cdr:y>
    </cdr:from>
    <cdr:to>
      <cdr:x>0.65175</cdr:x>
      <cdr:y>0.5223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668136" y="2767922"/>
          <a:ext cx="173736" cy="365760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2A78B-D89A-4A50-B334-E5ADE0468414}" type="datetimeFigureOut">
              <a:rPr lang="en-US" smtClean="0"/>
              <a:t>3/30/2014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543A-0F94-4720-9DD5-093258CB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29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9B1-7802-45A9-8D70-3734DD884AB0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29671-32E4-4185-9442-CBACD7ABB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3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29671-32E4-4185-9442-CBACD7ABB6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6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251" y="146304"/>
            <a:ext cx="7313564" cy="607163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642" y="1601290"/>
            <a:ext cx="3756120" cy="291218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A1B0-862D-4909-A7DB-D8ADA062DFCA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1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614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226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3793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636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3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54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59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5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2171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987552"/>
            <a:ext cx="7765322" cy="4803649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</a:defRPr>
            </a:lvl1pPr>
            <a:lvl2pPr marL="628650" indent="-284163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1"/>
                </a:solidFill>
              </a:defRPr>
            </a:lvl2pPr>
            <a:lvl3pPr marL="914400" indent="-285750">
              <a:spcBef>
                <a:spcPts val="0"/>
              </a:spcBef>
              <a:spcAft>
                <a:spcPts val="0"/>
              </a:spcAft>
              <a:defRPr sz="2400" b="1">
                <a:solidFill>
                  <a:schemeClr val="tx1"/>
                </a:solidFill>
              </a:defRPr>
            </a:lvl3pPr>
            <a:lvl4pPr marL="1200150" indent="-285750"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1"/>
                </a:solidFill>
              </a:defRPr>
            </a:lvl4pPr>
            <a:lvl5pPr marL="1484313" indent="-284163"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0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7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3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7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8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2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smtClean="0"/>
              <a:t>3/30/2014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9C235CF-BDA2-4E7E-8BBD-350479985E74}" type="datetimeFigureOut">
              <a:rPr lang="en-US" smtClean="0"/>
              <a:pPr/>
              <a:t>3/30/2014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2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980"/>
            <a:ext cx="9144000" cy="1798821"/>
          </a:xfrm>
        </p:spPr>
        <p:txBody>
          <a:bodyPr>
            <a:noAutofit/>
          </a:bodyPr>
          <a:lstStyle/>
          <a:p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Earth’s Prototype </a:t>
            </a:r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of </a:t>
            </a:r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NASA’s </a:t>
            </a:r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10-km Earth Blimp: Design</a:t>
            </a:r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3600" b="1" cap="none" dirty="0" smtClean="0">
                <a:solidFill>
                  <a:schemeClr val="tx1">
                    <a:lumMod val="95000"/>
                  </a:schemeClr>
                </a:solidFill>
              </a:rPr>
              <a:t>Progress, Schedule and Management Plan</a:t>
            </a:r>
            <a:endParaRPr lang="en-US" sz="3600" b="1" cap="none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402" y="1978724"/>
            <a:ext cx="5143047" cy="4856812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Alex 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</a:t>
            </a: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erka</a:t>
            </a:r>
          </a:p>
          <a:p>
            <a:pPr algn="l">
              <a:spcBef>
                <a:spcPts val="0"/>
              </a:spcBef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</a:rPr>
              <a:t>Valerie 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Chen</a:t>
            </a:r>
          </a:p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Dietrich Klemm</a:t>
            </a:r>
          </a:p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Umang Lohia</a:t>
            </a:r>
          </a:p>
          <a:p>
            <a:pPr algn="l">
              <a:spcBef>
                <a:spcPts val="0"/>
              </a:spcBef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Carlos Valls</a:t>
            </a: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</a:rPr>
              <a:t>Engineering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Interns</a:t>
            </a:r>
          </a:p>
          <a:p>
            <a:pPr algn="l">
              <a:spcBef>
                <a:spcPts val="0"/>
              </a:spcBef>
            </a:pPr>
            <a:r>
              <a:rPr lang="en-US" sz="2800" b="1" dirty="0" smtClean="0">
                <a:solidFill>
                  <a:schemeClr val="tx1">
                    <a:lumMod val="95000"/>
                  </a:schemeClr>
                </a:solidFill>
              </a:rPr>
              <a:t>Team Plane </a:t>
            </a:r>
            <a:r>
              <a:rPr lang="en-US" sz="2800" b="1" dirty="0" err="1" smtClean="0">
                <a:solidFill>
                  <a:schemeClr val="tx1">
                    <a:lumMod val="95000"/>
                  </a:schemeClr>
                </a:solidFill>
              </a:rPr>
              <a:t>Janes</a:t>
            </a:r>
            <a:endParaRPr lang="en-US" sz="2800" b="1" dirty="0" smtClean="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</a:rPr>
              <a:t>Space 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Science </a:t>
            </a: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</a:rPr>
              <a:t>Technologies</a:t>
            </a:r>
            <a:endParaRPr lang="en-US" sz="3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75758" y="6168557"/>
            <a:ext cx="1802096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chemeClr val="tx1">
                    <a:lumMod val="95000"/>
                  </a:schemeClr>
                </a:solidFill>
              </a:rPr>
              <a:t>April 3</a:t>
            </a:r>
            <a:r>
              <a:rPr lang="en-US" sz="2200" b="1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2200" b="1" dirty="0">
                <a:solidFill>
                  <a:schemeClr val="tx1">
                    <a:lumMod val="95000"/>
                  </a:schemeClr>
                </a:solidFill>
              </a:rPr>
              <a:t>2014</a:t>
            </a:r>
            <a:endParaRPr lang="en-US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17143" r="28096" b="17884"/>
          <a:stretch/>
        </p:blipFill>
        <p:spPr>
          <a:xfrm>
            <a:off x="4354338" y="2119080"/>
            <a:ext cx="4402461" cy="3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Motors: Propel Blimp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762" y="1160748"/>
            <a:ext cx="7765322" cy="5541388"/>
          </a:xfrm>
        </p:spPr>
        <p:txBody>
          <a:bodyPr>
            <a:normAutofit/>
          </a:bodyPr>
          <a:lstStyle/>
          <a:p>
            <a:r>
              <a:rPr lang="en-US" dirty="0" smtClean="0"/>
              <a:t>6-inch (0.15 m)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propellers</a:t>
            </a:r>
          </a:p>
          <a:p>
            <a:r>
              <a:rPr lang="en-US" dirty="0" smtClean="0"/>
              <a:t>7.25-inch (0.18 m)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circular cardboard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ducts</a:t>
            </a:r>
          </a:p>
          <a:p>
            <a:r>
              <a:rPr lang="en-US" dirty="0" smtClean="0"/>
              <a:t>Bass wood struts </a:t>
            </a:r>
            <a:endParaRPr lang="en-US" dirty="0"/>
          </a:p>
          <a:p>
            <a:pPr marL="36900" indent="0">
              <a:buNone/>
            </a:pPr>
            <a:r>
              <a:rPr lang="en-US" dirty="0" smtClean="0"/>
              <a:t>	anchor motors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and support ducts</a:t>
            </a:r>
          </a:p>
          <a:p>
            <a:r>
              <a:rPr lang="en-US" dirty="0" smtClean="0"/>
              <a:t>0.5 m dowel rod connects motor  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assembly to gondola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5" t="9923" r="14815" b="8379"/>
          <a:stretch/>
        </p:blipFill>
        <p:spPr>
          <a:xfrm rot="5400000">
            <a:off x="4844487" y="1507488"/>
            <a:ext cx="2699515" cy="29406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36654" y="1210997"/>
            <a:ext cx="229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 View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957290" y="1160749"/>
            <a:ext cx="992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Struts</a:t>
            </a:r>
            <a:endParaRPr lang="en-US" sz="2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655510" y="4313718"/>
            <a:ext cx="1019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Dowel</a:t>
            </a:r>
            <a:endParaRPr lang="en-US" sz="2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115851" y="4347278"/>
            <a:ext cx="1320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Propeller</a:t>
            </a:r>
            <a:endParaRPr lang="en-US" sz="2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891245" y="2488795"/>
            <a:ext cx="1252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7.25 in</a:t>
            </a:r>
          </a:p>
          <a:p>
            <a:r>
              <a:rPr lang="en-US" sz="2200" b="1" dirty="0" smtClean="0"/>
              <a:t>(0.18 m)</a:t>
            </a:r>
            <a:endParaRPr lang="en-US" sz="2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949815" y="4329421"/>
            <a:ext cx="1016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Motor</a:t>
            </a:r>
            <a:endParaRPr lang="en-US" sz="22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434946" y="1558385"/>
            <a:ext cx="814351" cy="8487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824571" y="1897396"/>
            <a:ext cx="0" cy="2160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751472" y="1873234"/>
            <a:ext cx="146197" cy="10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57898" y="4053009"/>
            <a:ext cx="146197" cy="10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9" idx="0"/>
          </p:cNvCxnSpPr>
          <p:nvPr/>
        </p:nvCxnSpPr>
        <p:spPr>
          <a:xfrm flipH="1" flipV="1">
            <a:off x="4778676" y="3088635"/>
            <a:ext cx="386630" cy="1225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6351818" y="2873515"/>
            <a:ext cx="126357" cy="1402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6799334" y="3295552"/>
            <a:ext cx="919969" cy="1060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4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Motors: Control Height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99" y="1363579"/>
            <a:ext cx="7765322" cy="3699661"/>
          </a:xfrm>
        </p:spPr>
        <p:txBody>
          <a:bodyPr/>
          <a:lstStyle/>
          <a:p>
            <a:r>
              <a:rPr lang="en-US" dirty="0" smtClean="0"/>
              <a:t>Pitch Control</a:t>
            </a:r>
            <a:r>
              <a:rPr lang="en-US" dirty="0" smtClean="0"/>
              <a:t>: 180 degrees of freedom</a:t>
            </a:r>
          </a:p>
          <a:p>
            <a:pPr lvl="1"/>
            <a:r>
              <a:rPr lang="en-US" dirty="0" smtClean="0"/>
              <a:t>Allows for movement in solely vertical directions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2023093" y="3814268"/>
            <a:ext cx="5247410" cy="17029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3945" y="3921492"/>
            <a:ext cx="5005705" cy="1230797"/>
            <a:chOff x="0" y="0"/>
            <a:chExt cx="5005754" cy="1230923"/>
          </a:xfrm>
        </p:grpSpPr>
        <p:sp>
          <p:nvSpPr>
            <p:cNvPr id="5" name="Rectangle 4"/>
            <p:cNvSpPr/>
            <p:nvPr/>
          </p:nvSpPr>
          <p:spPr>
            <a:xfrm>
              <a:off x="0" y="445477"/>
              <a:ext cx="1230630" cy="421640"/>
            </a:xfrm>
            <a:prstGeom prst="rect">
              <a:avLst/>
            </a:prstGeom>
            <a:solidFill>
              <a:srgbClr val="6633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5400000">
              <a:off x="1916723" y="404446"/>
              <a:ext cx="1230923" cy="422031"/>
            </a:xfrm>
            <a:prstGeom prst="rect">
              <a:avLst/>
            </a:prstGeom>
            <a:solidFill>
              <a:srgbClr val="6633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74831" y="445477"/>
              <a:ext cx="1230923" cy="422031"/>
            </a:xfrm>
            <a:prstGeom prst="rect">
              <a:avLst/>
            </a:prstGeom>
            <a:solidFill>
              <a:srgbClr val="6633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5400000">
              <a:off x="524607" y="911470"/>
              <a:ext cx="196583" cy="13752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2825261" y="592016"/>
              <a:ext cx="196215" cy="13716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6200000">
              <a:off x="4302369" y="263770"/>
              <a:ext cx="196583" cy="13752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536330" y="260839"/>
              <a:ext cx="196583" cy="13752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6200000">
              <a:off x="4290646" y="937847"/>
              <a:ext cx="196583" cy="13752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10800000">
              <a:off x="2033954" y="586154"/>
              <a:ext cx="196583" cy="137526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709246" y="879231"/>
              <a:ext cx="1383323" cy="163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21323" y="967154"/>
              <a:ext cx="181708" cy="0"/>
            </a:xfrm>
            <a:prstGeom prst="lin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1938642" y="3300260"/>
            <a:ext cx="164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Side View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23093" y="5063240"/>
            <a:ext cx="24419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Airflow direction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7938" y="4091101"/>
            <a:ext cx="1641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Blimp moves</a:t>
            </a:r>
          </a:p>
          <a:p>
            <a:r>
              <a:rPr lang="en-US" sz="2200" b="1" dirty="0" smtClean="0"/>
              <a:t>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38653" y="4033668"/>
            <a:ext cx="1067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Blimp moves down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518231" y="4455816"/>
            <a:ext cx="441639" cy="88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52562" y="4366923"/>
            <a:ext cx="299191" cy="177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9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1715"/>
          </a:xfrm>
        </p:spPr>
        <p:txBody>
          <a:bodyPr>
            <a:noAutofit/>
          </a:bodyPr>
          <a:lstStyle/>
          <a:p>
            <a:r>
              <a:rPr lang="en-US" dirty="0" smtClean="0"/>
              <a:t>Electrical System</a:t>
            </a:r>
            <a:r>
              <a:rPr lang="en-US" dirty="0" smtClean="0"/>
              <a:t>: </a:t>
            </a:r>
            <a:r>
              <a:rPr lang="en-US" dirty="0" smtClean="0"/>
              <a:t>Powers </a:t>
            </a:r>
            <a:r>
              <a:rPr lang="en-US" dirty="0" smtClean="0"/>
              <a:t>&amp; Controls </a:t>
            </a:r>
            <a:r>
              <a:rPr lang="en-US" dirty="0" smtClean="0"/>
              <a:t>Blimp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15" y="1031581"/>
            <a:ext cx="7765322" cy="4803649"/>
          </a:xfrm>
        </p:spPr>
        <p:txBody>
          <a:bodyPr/>
          <a:lstStyle/>
          <a:p>
            <a:r>
              <a:rPr lang="en-US" dirty="0" smtClean="0"/>
              <a:t>Power - 10 Volts</a:t>
            </a:r>
          </a:p>
          <a:p>
            <a:pPr lvl="1"/>
            <a:r>
              <a:rPr lang="en-US" dirty="0" smtClean="0"/>
              <a:t>2 Battery Packs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Servo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Motors</a:t>
            </a:r>
          </a:p>
          <a:p>
            <a:r>
              <a:rPr lang="en-US" dirty="0" smtClean="0"/>
              <a:t>PWM</a:t>
            </a:r>
            <a:endParaRPr lang="en-US" dirty="0"/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2 Motors</a:t>
            </a:r>
          </a:p>
          <a:p>
            <a:pPr lvl="1"/>
            <a:r>
              <a:rPr lang="en-US" dirty="0" smtClean="0"/>
              <a:t>Servo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4827" r="25072" b="20341"/>
          <a:stretch/>
        </p:blipFill>
        <p:spPr bwMode="auto">
          <a:xfrm rot="5400000">
            <a:off x="3456459" y="1912543"/>
            <a:ext cx="3824750" cy="2901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41738" y="5446849"/>
            <a:ext cx="2777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Battery packs (connected in series)</a:t>
            </a:r>
            <a:endParaRPr lang="en-US" sz="2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52680" y="1031581"/>
            <a:ext cx="207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Top View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84988" y="1450999"/>
            <a:ext cx="92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Servo</a:t>
            </a:r>
            <a:endParaRPr lang="en-US" sz="2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19377" y="2396451"/>
            <a:ext cx="22203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Wires to motors (connected in parallel)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19377" y="3976989"/>
            <a:ext cx="249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Microcontroller</a:t>
            </a:r>
            <a:endParaRPr lang="en-US" sz="22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436918" y="4707082"/>
            <a:ext cx="398714" cy="752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756564" y="4773887"/>
            <a:ext cx="445538" cy="672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247409" y="3372116"/>
            <a:ext cx="1571968" cy="879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68834" y="1681558"/>
            <a:ext cx="1486695" cy="6664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1"/>
          </p:cNvCxnSpPr>
          <p:nvPr/>
        </p:nvCxnSpPr>
        <p:spPr>
          <a:xfrm flipH="1" flipV="1">
            <a:off x="5638376" y="2835956"/>
            <a:ext cx="1181001" cy="114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921715"/>
          </a:xfrm>
        </p:spPr>
        <p:txBody>
          <a:bodyPr>
            <a:normAutofit/>
          </a:bodyPr>
          <a:lstStyle/>
          <a:p>
            <a:r>
              <a:rPr lang="en-US" dirty="0" smtClean="0"/>
              <a:t>Microcontroller: Controls Pitch &amp; Thrust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887466"/>
            <a:ext cx="7765322" cy="4803649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icrocontroller allows for custom controls</a:t>
            </a:r>
          </a:p>
          <a:p>
            <a:pPr lvl="1"/>
            <a:r>
              <a:rPr lang="en-US" dirty="0" smtClean="0">
                <a:effectLst/>
              </a:rPr>
              <a:t>Left </a:t>
            </a:r>
            <a:r>
              <a:rPr lang="en-US" dirty="0">
                <a:effectLst/>
              </a:rPr>
              <a:t>joystick controls differential thrust to both </a:t>
            </a:r>
            <a:r>
              <a:rPr lang="en-US" dirty="0" smtClean="0">
                <a:effectLst/>
              </a:rPr>
              <a:t>motors</a:t>
            </a:r>
          </a:p>
          <a:p>
            <a:pPr lvl="1"/>
            <a:r>
              <a:rPr lang="en-US" dirty="0" smtClean="0">
                <a:effectLst/>
              </a:rPr>
              <a:t>Right spring-loaded joystick controls pitch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4" t="11757" r="6746" b="13762"/>
          <a:stretch/>
        </p:blipFill>
        <p:spPr>
          <a:xfrm rot="5400000">
            <a:off x="3045478" y="3391500"/>
            <a:ext cx="2909454" cy="3192279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321195" y="4753863"/>
            <a:ext cx="652731" cy="37364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70423" y="4753863"/>
            <a:ext cx="783543" cy="37364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403028" y="4320934"/>
            <a:ext cx="544591" cy="381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262741" y="5235122"/>
            <a:ext cx="825164" cy="37253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021206" y="4339552"/>
            <a:ext cx="618634" cy="34376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973926" y="5235122"/>
            <a:ext cx="713193" cy="37253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Slow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5308" y="3852318"/>
            <a:ext cx="217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Spring-loaded</a:t>
            </a:r>
          </a:p>
          <a:p>
            <a:r>
              <a:rPr lang="en-US" sz="2400" b="1" dirty="0" smtClean="0"/>
              <a:t>Joystick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48705" y="3852319"/>
            <a:ext cx="217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Regular</a:t>
            </a:r>
          </a:p>
          <a:p>
            <a:r>
              <a:rPr lang="en-US" sz="2400" b="1" dirty="0" smtClean="0"/>
              <a:t>Joystick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63166" y="4267817"/>
            <a:ext cx="1039850" cy="621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72889" y="4200517"/>
            <a:ext cx="1000736" cy="640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1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800515"/>
            <a:ext cx="7765322" cy="48036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Detachable motor assemblies</a:t>
            </a:r>
            <a:endParaRPr lang="en-US" sz="2800" dirty="0"/>
          </a:p>
          <a:p>
            <a:r>
              <a:rPr lang="en-US" sz="2800" dirty="0"/>
              <a:t>Center mechanism attaches to </a:t>
            </a:r>
            <a:r>
              <a:rPr lang="en-US" sz="2800" dirty="0" smtClean="0"/>
              <a:t>servo</a:t>
            </a:r>
          </a:p>
          <a:p>
            <a:r>
              <a:rPr lang="en-US" sz="2800" dirty="0" smtClean="0"/>
              <a:t>Central dowel rod runs through membrane loops on envelope</a:t>
            </a:r>
          </a:p>
          <a:p>
            <a:r>
              <a:rPr lang="en-US" sz="2800" dirty="0" smtClean="0"/>
              <a:t>Membrane shroud surrounds gondola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 r="3135"/>
          <a:stretch/>
        </p:blipFill>
        <p:spPr>
          <a:xfrm>
            <a:off x="851600" y="3522517"/>
            <a:ext cx="3210791" cy="2379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1" t="64394" r="38636" b="10757"/>
          <a:stretch/>
        </p:blipFill>
        <p:spPr>
          <a:xfrm>
            <a:off x="5215782" y="3522517"/>
            <a:ext cx="3003416" cy="2379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6360" y="3073183"/>
            <a:ext cx="258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Side View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25390" y="3073183"/>
            <a:ext cx="258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Bottom View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3371" y="6029781"/>
            <a:ext cx="3528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Motor Detachment Points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56464" y="5912423"/>
            <a:ext cx="4187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Membrane Shroud: </a:t>
            </a:r>
          </a:p>
          <a:p>
            <a:r>
              <a:rPr lang="en-US" sz="2200" b="1" dirty="0" smtClean="0"/>
              <a:t>Fastens gondola to envelope</a:t>
            </a:r>
            <a:endParaRPr lang="en-US" sz="22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51608" y="5247943"/>
            <a:ext cx="394855" cy="781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81851" y="5260798"/>
            <a:ext cx="381717" cy="756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026727" y="4582391"/>
            <a:ext cx="34166" cy="1319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36847" y="58852"/>
            <a:ext cx="6585109" cy="70009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Mass Budget Under 1 kg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452484"/>
              </p:ext>
            </p:extLst>
          </p:nvPr>
        </p:nvGraphicFramePr>
        <p:xfrm>
          <a:off x="601499" y="895214"/>
          <a:ext cx="7882934" cy="549397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47026"/>
                <a:gridCol w="4287187"/>
                <a:gridCol w="1948721"/>
              </a:tblGrid>
              <a:tr h="29114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System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Component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j-lt"/>
                        </a:rPr>
                        <a:t>Mass (g)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Payload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Camera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7525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100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Envelope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Envelope and Shroud Lines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113.76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3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Gondola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Gondola Frame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2920" algn="dec"/>
                        </a:tabLst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</a:t>
                      </a:r>
                      <a:r>
                        <a:rPr lang="en-US" sz="2400" b="1" dirty="0" smtClean="0">
                          <a:effectLst/>
                          <a:latin typeface="+mj-lt"/>
                        </a:rPr>
                        <a:t>53.49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Stabilization Fin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	30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 rowSpan="3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Propulsion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Right Motor Assembly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2920" algn="dec"/>
                        </a:tabLst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</a:t>
                      </a:r>
                      <a:r>
                        <a:rPr lang="en-US" sz="2400" b="1" dirty="0" smtClean="0">
                          <a:effectLst/>
                          <a:latin typeface="+mj-lt"/>
                        </a:rPr>
                        <a:t>59.46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Left Motor Assembly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2920" algn="dec"/>
                        </a:tabLst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</a:t>
                      </a:r>
                      <a:r>
                        <a:rPr lang="en-US" sz="2400" b="1" dirty="0" smtClean="0">
                          <a:effectLst/>
                          <a:latin typeface="+mj-lt"/>
                        </a:rPr>
                        <a:t>55.11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Pulley Assembly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2920" algn="dec"/>
                        </a:tabLst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42.73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 row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Electronics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Battery Pack A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73.53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Battery Pack B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71.27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Microcontroller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33.38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Wires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13.50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114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Receiver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9.63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latin typeface="+mj-lt"/>
                        </a:rPr>
                        <a:t>Ballast</a:t>
                      </a:r>
                      <a:endParaRPr lang="en-US" sz="2400" b="1" dirty="0">
                        <a:latin typeface="+mj-lt"/>
                      </a:endParaRPr>
                    </a:p>
                  </a:txBody>
                  <a:tcPr marL="68580" marR="68580" marT="0" marB="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Ballast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50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4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Total</a:t>
                      </a:r>
                      <a:endParaRPr lang="en-US" sz="2400" b="1" dirty="0" smtClean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50" b="1" dirty="0" smtClean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2920" algn="dec"/>
                        </a:tabLst>
                      </a:pPr>
                      <a:r>
                        <a:rPr lang="en-US" sz="2400" b="1" dirty="0" smtClean="0">
                          <a:effectLst/>
                          <a:latin typeface="+mj-lt"/>
                        </a:rPr>
                        <a:t>	</a:t>
                      </a:r>
                      <a:r>
                        <a:rPr lang="en-US" sz="2400" b="1" dirty="0" smtClean="0">
                          <a:effectLst/>
                          <a:latin typeface="+mj-lt"/>
                        </a:rPr>
                        <a:t>706</a:t>
                      </a:r>
                      <a:endParaRPr lang="en-US" sz="2400" b="1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8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Lift and Speed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987552"/>
                <a:ext cx="8204654" cy="5616448"/>
              </a:xfrm>
            </p:spPr>
            <p:txBody>
              <a:bodyPr/>
              <a:lstStyle/>
              <a:p>
                <a:r>
                  <a:rPr lang="en-US" dirty="0" smtClean="0"/>
                  <a:t>Gross lift of 1025 g</a:t>
                </a:r>
              </a:p>
              <a:p>
                <a:r>
                  <a:rPr lang="en-US" dirty="0" smtClean="0"/>
                  <a:t>Currently </a:t>
                </a:r>
                <a:r>
                  <a:rPr lang="en-US" dirty="0" smtClean="0"/>
                  <a:t>over-lifts</a:t>
                </a:r>
                <a:endParaRPr lang="en-US" dirty="0" smtClean="0"/>
              </a:p>
              <a:p>
                <a:r>
                  <a:rPr lang="en-US" dirty="0" smtClean="0"/>
                  <a:t>Maximum speed estimated at 3.45 m/s</a:t>
                </a:r>
              </a:p>
              <a:p>
                <a:r>
                  <a:rPr lang="en-US" dirty="0" smtClean="0"/>
                  <a:t>Speed Calculations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effectLst/>
                        <a:latin typeface="Cambria Math" panose="02040503050406030204" pitchFamily="18" charset="0"/>
                      </a:rPr>
                      <m:t>Drag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𝐶𝑟𝑎𝑓𝑡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effectLst/>
                        <a:latin typeface="Cambria Math" panose="02040503050406030204" pitchFamily="18" charset="0"/>
                      </a:rPr>
                      <m:t>Thrust</m:t>
                    </m:r>
                    <m:r>
                      <a:rPr lang="en-US" b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>
                        <a:effectLst/>
                        <a:latin typeface="Cambria Math" panose="02040503050406030204" pitchFamily="18" charset="0"/>
                      </a:rPr>
                      <m:t>Drag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6 </m:t>
                    </m:r>
                    <m:r>
                      <m:rPr>
                        <m:sty m:val="p"/>
                      </m:rPr>
                      <a:rPr lang="en-US" b="0" i="0"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26</m:t>
                        </m:r>
                      </m:e>
                    </m:d>
                    <m:d>
                      <m:d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1.16</m:t>
                        </m:r>
                        <m:f>
                          <m:f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>
                                <a:effectLst/>
                                <a:latin typeface="Cambria Math" panose="02040503050406030204" pitchFamily="18" charset="0"/>
                              </a:rPr>
                              <m:t>kg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effectLst/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0" smtClean="0">
                                <a:effectLst/>
                                <a:latin typeface="Cambria Math" panose="02040503050406030204" pitchFamily="18" charset="0"/>
                              </a:rPr>
                              <m:t>49</m:t>
                            </m:r>
                            <m:r>
                              <m:rPr>
                                <m:sty m:val="p"/>
                              </m:rPr>
                              <a:rPr lang="en-US" b="0">
                                <a:effectLst/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b="0"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num>
                      <m:den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151</m:t>
                        </m:r>
                        <m:f>
                          <m:f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>
                                <a:effectLst/>
                                <a:latin typeface="Cambria Math" panose="02040503050406030204" pitchFamily="18" charset="0"/>
                              </a:rPr>
                              <m:t>kg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>
                                    <a:effectLst/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(0.4</m:t>
                            </m:r>
                            <m:r>
                              <a:rPr lang="en-US" b="0" i="0" smtClean="0">
                                <a:effectLst/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m:rPr>
                                <m:sty m:val="p"/>
                              </m:rPr>
                              <a:rPr lang="en-US" b="0">
                                <a:effectLst/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0">
                        <a:effectLst/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𝟒𝟓</m:t>
                    </m:r>
                    <m:f>
                      <m:fPr>
                        <m:type m:val="skw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 smtClean="0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num>
                      <m:den>
                        <m:r>
                          <a:rPr lang="en-US" b="1" i="0" smtClean="0">
                            <a:effectLst/>
                            <a:latin typeface="Cambria Math" panose="02040503050406030204" pitchFamily="18" charset="0"/>
                          </a:rPr>
                          <m:t>𝐬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987552"/>
                <a:ext cx="8204654" cy="561644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53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867" y="773563"/>
            <a:ext cx="9053689" cy="6027993"/>
            <a:chOff x="33867" y="1177444"/>
            <a:chExt cx="9053689" cy="5624111"/>
          </a:xfrm>
        </p:grpSpPr>
        <p:grpSp>
          <p:nvGrpSpPr>
            <p:cNvPr id="7" name="Group 6"/>
            <p:cNvGrpSpPr/>
            <p:nvPr/>
          </p:nvGrpSpPr>
          <p:grpSpPr>
            <a:xfrm>
              <a:off x="33867" y="1177444"/>
              <a:ext cx="9053689" cy="5624111"/>
              <a:chOff x="165253" y="1233889"/>
              <a:chExt cx="8593157" cy="5354198"/>
            </a:xfrm>
          </p:grpSpPr>
          <p:graphicFrame>
            <p:nvGraphicFramePr>
              <p:cNvPr id="5" name="Char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56992070"/>
                  </p:ext>
                </p:extLst>
              </p:nvPr>
            </p:nvGraphicFramePr>
            <p:xfrm>
              <a:off x="165253" y="1233889"/>
              <a:ext cx="8593157" cy="53541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" name="TextBox 2"/>
              <p:cNvSpPr txBox="1"/>
              <p:nvPr/>
            </p:nvSpPr>
            <p:spPr>
              <a:xfrm>
                <a:off x="254874" y="1852280"/>
                <a:ext cx="3634336" cy="4538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sz="2400" b="1" dirty="0" smtClean="0"/>
                  <a:t>Oral Pres.: Blimp </a:t>
                </a:r>
                <a:r>
                  <a:rPr lang="en-US" sz="2400" b="1" dirty="0" smtClean="0"/>
                  <a:t>Design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b="1" dirty="0" smtClean="0"/>
                  <a:t>Blimp </a:t>
                </a:r>
                <a:r>
                  <a:rPr lang="en-US" sz="2400" b="1" dirty="0" smtClean="0"/>
                  <a:t>Fabrication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b="1" dirty="0"/>
                  <a:t>	</a:t>
                </a:r>
                <a:r>
                  <a:rPr lang="en-US" sz="2400" b="1" dirty="0" smtClean="0"/>
                  <a:t>Gondola Fabrication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b="1" dirty="0"/>
                  <a:t>	</a:t>
                </a:r>
                <a:r>
                  <a:rPr lang="en-US" sz="2400" b="1" dirty="0" smtClean="0"/>
                  <a:t>Motor/Propellers/Ducts</a:t>
                </a:r>
                <a:endParaRPr lang="en-US" sz="2400" b="1" dirty="0"/>
              </a:p>
              <a:p>
                <a:pPr>
                  <a:spcAft>
                    <a:spcPts val="2400"/>
                  </a:spcAft>
                </a:pPr>
                <a:r>
                  <a:rPr lang="en-US" sz="2400" b="1" dirty="0"/>
                  <a:t>	</a:t>
                </a:r>
                <a:r>
                  <a:rPr lang="en-US" sz="2400" b="1" dirty="0" smtClean="0"/>
                  <a:t>Microcontroller</a:t>
                </a:r>
                <a:endParaRPr lang="en-US" sz="2400" b="1" dirty="0"/>
              </a:p>
              <a:p>
                <a:pPr>
                  <a:spcAft>
                    <a:spcPts val="2400"/>
                  </a:spcAft>
                </a:pPr>
                <a:r>
                  <a:rPr lang="en-US" sz="2400" b="1" dirty="0"/>
                  <a:t>	</a:t>
                </a:r>
                <a:r>
                  <a:rPr lang="en-US" sz="2400" b="1" dirty="0" smtClean="0"/>
                  <a:t>Electronics and </a:t>
                </a:r>
                <a:r>
                  <a:rPr lang="en-US" sz="2400" b="1" dirty="0" smtClean="0"/>
                  <a:t>Wiring</a:t>
                </a:r>
                <a:endParaRPr lang="en-US" sz="2400" b="1" dirty="0" smtClean="0"/>
              </a:p>
              <a:p>
                <a:pPr>
                  <a:spcAft>
                    <a:spcPts val="2400"/>
                  </a:spcAft>
                </a:pPr>
                <a:r>
                  <a:rPr lang="en-US" sz="2400" b="1" dirty="0" smtClean="0"/>
                  <a:t>	Envelope/Shroud </a:t>
                </a:r>
                <a:r>
                  <a:rPr lang="en-US" sz="2400" b="1" dirty="0"/>
                  <a:t>Lines</a:t>
                </a:r>
              </a:p>
              <a:p>
                <a:r>
                  <a:rPr lang="en-US" sz="2400" b="1" dirty="0"/>
                  <a:t>Blimp </a:t>
                </a:r>
                <a:r>
                  <a:rPr lang="en-US" sz="2400" b="1" dirty="0" smtClean="0"/>
                  <a:t>Testing</a:t>
                </a:r>
                <a:endParaRPr lang="en-US" sz="2400" b="1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>
              <a:off x="5145034" y="2020597"/>
              <a:ext cx="4297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622151" y="1848304"/>
              <a:ext cx="1481175" cy="34458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400" b="1" dirty="0" smtClean="0"/>
                <a:t>Completed</a:t>
              </a:r>
              <a:endParaRPr lang="en-US" sz="24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0" y="73467"/>
            <a:ext cx="9144000" cy="70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Blimp Project Schedule, March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687041"/>
              </p:ext>
            </p:extLst>
          </p:nvPr>
        </p:nvGraphicFramePr>
        <p:xfrm>
          <a:off x="79022" y="773564"/>
          <a:ext cx="8963378" cy="599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9880" y="1576463"/>
            <a:ext cx="3888199" cy="4916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 smtClean="0"/>
              <a:t>Written </a:t>
            </a:r>
            <a:r>
              <a:rPr lang="en-US" sz="2400" b="1" dirty="0"/>
              <a:t>Progress Report</a:t>
            </a:r>
          </a:p>
          <a:p>
            <a:pPr>
              <a:spcAft>
                <a:spcPts val="2100"/>
              </a:spcAft>
            </a:pPr>
            <a:r>
              <a:rPr lang="en-US" sz="2400" b="1" dirty="0"/>
              <a:t>Demonstration </a:t>
            </a:r>
            <a:r>
              <a:rPr lang="en-US" sz="2400" b="1" dirty="0" smtClean="0"/>
              <a:t>Flight</a:t>
            </a:r>
            <a:endParaRPr lang="en-US" sz="2400" b="1" dirty="0"/>
          </a:p>
          <a:p>
            <a:pPr>
              <a:spcAft>
                <a:spcPts val="2100"/>
              </a:spcAft>
            </a:pPr>
            <a:r>
              <a:rPr lang="en-US" sz="2400" b="1" dirty="0" smtClean="0"/>
              <a:t>Oral Pres.: Blimp Progress</a:t>
            </a:r>
            <a:endParaRPr lang="en-US" sz="2400" b="1" dirty="0"/>
          </a:p>
          <a:p>
            <a:pPr>
              <a:spcAft>
                <a:spcPts val="2400"/>
              </a:spcAft>
            </a:pPr>
            <a:r>
              <a:rPr lang="en-US" sz="2400" b="1" dirty="0" smtClean="0"/>
              <a:t>Blimp </a:t>
            </a:r>
            <a:r>
              <a:rPr lang="en-US" sz="2400" b="1" dirty="0" smtClean="0"/>
              <a:t>Testing/Alterations</a:t>
            </a:r>
            <a:endParaRPr lang="en-US" sz="2400" b="1" dirty="0"/>
          </a:p>
          <a:p>
            <a:pPr>
              <a:spcAft>
                <a:spcPts val="2100"/>
              </a:spcAft>
            </a:pPr>
            <a:r>
              <a:rPr lang="en-US" sz="2400" b="1" dirty="0"/>
              <a:t>Qualification Flight</a:t>
            </a:r>
          </a:p>
          <a:p>
            <a:pPr>
              <a:spcAft>
                <a:spcPts val="2100"/>
              </a:spcAft>
            </a:pPr>
            <a:r>
              <a:rPr lang="en-US" sz="2400" b="1" dirty="0"/>
              <a:t>Final </a:t>
            </a:r>
            <a:r>
              <a:rPr lang="en-US" sz="2400" b="1" dirty="0" smtClean="0"/>
              <a:t>Oral Presentation</a:t>
            </a:r>
            <a:endParaRPr lang="en-US" sz="2400" b="1" dirty="0"/>
          </a:p>
          <a:p>
            <a:pPr>
              <a:spcAft>
                <a:spcPts val="2400"/>
              </a:spcAft>
            </a:pPr>
            <a:r>
              <a:rPr lang="en-US" sz="2400" b="1" dirty="0"/>
              <a:t>Blimp Competition</a:t>
            </a:r>
          </a:p>
          <a:p>
            <a:r>
              <a:rPr lang="en-US" sz="2400" b="1" dirty="0"/>
              <a:t>Final Team </a:t>
            </a:r>
            <a:r>
              <a:rPr lang="en-US" sz="2400" b="1" dirty="0" smtClean="0"/>
              <a:t>Report</a:t>
            </a:r>
            <a:endParaRPr lang="en-US" sz="2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3467"/>
            <a:ext cx="9144000" cy="70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Blimp </a:t>
            </a:r>
            <a:r>
              <a:rPr lang="en-US" dirty="0" smtClean="0"/>
              <a:t>Project Schedule, March-April 2014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2773181" y="5546361"/>
            <a:ext cx="182880" cy="18288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2864621" y="4290759"/>
            <a:ext cx="182880" cy="18288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3107461" y="2345036"/>
            <a:ext cx="182880" cy="18288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0957"/>
          </a:xfrm>
        </p:spPr>
        <p:txBody>
          <a:bodyPr>
            <a:normAutofit/>
          </a:bodyPr>
          <a:lstStyle/>
          <a:p>
            <a:r>
              <a:rPr lang="en-US" dirty="0" smtClean="0"/>
              <a:t>Management </a:t>
            </a:r>
            <a:r>
              <a:rPr lang="en-US" dirty="0" smtClean="0"/>
              <a:t>and Task Responsibilities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800698"/>
              </p:ext>
            </p:extLst>
          </p:nvPr>
        </p:nvGraphicFramePr>
        <p:xfrm>
          <a:off x="457557" y="851198"/>
          <a:ext cx="8265528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614"/>
                <a:gridCol w="2676697"/>
                <a:gridCol w="2158768"/>
                <a:gridCol w="218944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Reporting Management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Construction Management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Hands-on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Construction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Alex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Berka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Report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Motor Ducts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Motor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Ducts, Gondola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Valerie Chen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Blimp 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Written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Progress Report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Gondola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Gondola, Envelope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Dietrich </a:t>
                      </a: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Klemm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Final Presentation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Electronics: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Microcontroller Programming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Wiring,</a:t>
                      </a:r>
                    </a:p>
                    <a:p>
                      <a:pPr algn="l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Microcontroller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Umang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Lohia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Presentation 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on Blimp Progress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Electronics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Wiring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Wiring, Envelope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Carlos </a:t>
                      </a: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Valls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Presentation 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on 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Blimp 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Design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Envelope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Envelope,</a:t>
                      </a:r>
                    </a:p>
                    <a:p>
                      <a:pPr algn="l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Gondola</a:t>
                      </a:r>
                      <a:endParaRPr lang="en-US" sz="2200" b="1" dirty="0" smtClean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T="91440" marB="9144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0469" y="6215678"/>
            <a:ext cx="8094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+mj-lt"/>
              </a:rPr>
              <a:t>*Note that all members contributed to all reporting assignments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770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8920"/>
            <a:ext cx="7765322" cy="92171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87" y="1079542"/>
            <a:ext cx="8778239" cy="57784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Problem: NASA needs a blimp to survey the Earth’s surface from 10 km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Carry </a:t>
            </a:r>
            <a:r>
              <a:rPr lang="en-US" dirty="0" smtClean="0"/>
              <a:t>100 g </a:t>
            </a:r>
            <a:r>
              <a:rPr lang="en-US" dirty="0" smtClean="0"/>
              <a:t>camera for a year</a:t>
            </a:r>
            <a:endParaRPr lang="en-US" dirty="0" smtClean="0"/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Weigh less than 1 kg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Fit in 0.23 x 0.56 x 0.91 m container </a:t>
            </a:r>
            <a:r>
              <a:rPr lang="en-US" dirty="0" err="1" smtClean="0"/>
              <a:t>undeployed</a:t>
            </a:r>
            <a:endParaRPr lang="en-US" dirty="0" smtClean="0"/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 </a:t>
            </a:r>
            <a:r>
              <a:rPr lang="en-US" dirty="0" smtClean="0"/>
              <a:t>only NASA materials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Task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Design, build, test </a:t>
            </a:r>
            <a:r>
              <a:rPr lang="en-US" dirty="0" smtClean="0"/>
              <a:t>sea-level Earth prototype of   10-km blimp </a:t>
            </a:r>
            <a:r>
              <a:rPr lang="en-US" dirty="0" smtClean="0"/>
              <a:t>system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Design </a:t>
            </a:r>
            <a:r>
              <a:rPr lang="en-US" dirty="0" smtClean="0"/>
              <a:t>project schedule and </a:t>
            </a:r>
            <a:r>
              <a:rPr lang="en-US" dirty="0" smtClean="0"/>
              <a:t>management </a:t>
            </a:r>
            <a:r>
              <a:rPr lang="en-US" dirty="0" smtClean="0"/>
              <a:t>plan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Purpose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Present </a:t>
            </a:r>
            <a:r>
              <a:rPr lang="en-US" dirty="0" smtClean="0"/>
              <a:t>design and construction status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Present </a:t>
            </a:r>
            <a:r>
              <a:rPr lang="en-US" dirty="0" smtClean="0"/>
              <a:t>team </a:t>
            </a:r>
            <a:r>
              <a:rPr lang="en-US" dirty="0" smtClean="0"/>
              <a:t>management </a:t>
            </a:r>
            <a:r>
              <a:rPr lang="en-US" dirty="0" smtClean="0"/>
              <a:t>plan and </a:t>
            </a:r>
            <a:r>
              <a:rPr lang="en-US" dirty="0" smtClean="0"/>
              <a:t>future timeline</a:t>
            </a:r>
          </a:p>
        </p:txBody>
      </p:sp>
    </p:spTree>
    <p:extLst>
      <p:ext uri="{BB962C8B-B14F-4D97-AF65-F5344CB8AC3E}">
        <p14:creationId xmlns:p14="http://schemas.microsoft.com/office/powerpoint/2010/main" val="364289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5240"/>
            <a:ext cx="9144001" cy="921715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0" y="888492"/>
            <a:ext cx="9331100" cy="6121908"/>
          </a:xfrm>
        </p:spPr>
        <p:txBody>
          <a:bodyPr>
            <a:normAutofit/>
          </a:bodyPr>
          <a:lstStyle/>
          <a:p>
            <a:r>
              <a:rPr lang="en-US" dirty="0" smtClean="0"/>
              <a:t>Blimp design: Prolate </a:t>
            </a:r>
            <a:r>
              <a:rPr lang="en-US" dirty="0"/>
              <a:t>s</a:t>
            </a:r>
            <a:r>
              <a:rPr lang="en-US" dirty="0" smtClean="0"/>
              <a:t>pheroid</a:t>
            </a:r>
          </a:p>
          <a:p>
            <a:pPr lvl="1"/>
            <a:r>
              <a:rPr lang="en-US" dirty="0" smtClean="0"/>
              <a:t>Meets all NASA requirements</a:t>
            </a:r>
          </a:p>
          <a:p>
            <a:pPr lvl="1"/>
            <a:r>
              <a:rPr lang="en-US" dirty="0" smtClean="0"/>
              <a:t>Wide motors and differential thrust for yaw</a:t>
            </a:r>
          </a:p>
          <a:p>
            <a:pPr lvl="1"/>
            <a:r>
              <a:rPr lang="en-US" dirty="0" smtClean="0"/>
              <a:t>Microcontroller controls pitch of motors</a:t>
            </a:r>
          </a:p>
          <a:p>
            <a:pPr lvl="1"/>
            <a:r>
              <a:rPr lang="en-US" dirty="0" smtClean="0"/>
              <a:t>System mass: 672.95 g/1000 g</a:t>
            </a:r>
          </a:p>
          <a:p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Blimp complete except fin</a:t>
            </a:r>
          </a:p>
          <a:p>
            <a:pPr lvl="1"/>
            <a:r>
              <a:rPr lang="en-US" dirty="0" smtClean="0"/>
              <a:t>First test flight complete</a:t>
            </a:r>
          </a:p>
          <a:p>
            <a:pPr lvl="1"/>
            <a:r>
              <a:rPr lang="en-US" dirty="0" smtClean="0"/>
              <a:t>To be completed</a:t>
            </a:r>
          </a:p>
          <a:p>
            <a:pPr lvl="2"/>
            <a:r>
              <a:rPr lang="en-US" dirty="0" smtClean="0"/>
              <a:t>Stabilizing membrane fin</a:t>
            </a:r>
          </a:p>
          <a:p>
            <a:pPr lvl="2"/>
            <a:r>
              <a:rPr lang="en-US" dirty="0" smtClean="0"/>
              <a:t>Blimp testing, alterations, and pilot practice</a:t>
            </a:r>
          </a:p>
          <a:p>
            <a:r>
              <a:rPr lang="en-US" dirty="0" smtClean="0"/>
              <a:t>Project on schedule, work evenly divided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b="31175"/>
          <a:stretch/>
        </p:blipFill>
        <p:spPr>
          <a:xfrm>
            <a:off x="5821315" y="2752731"/>
            <a:ext cx="2767014" cy="25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3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Thrust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346" y="6046588"/>
            <a:ext cx="65153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Figure produced by Alex </a:t>
            </a:r>
            <a:r>
              <a:rPr lang="en-US" sz="2200" b="1" dirty="0" err="1" smtClean="0"/>
              <a:t>Berka</a:t>
            </a:r>
            <a:r>
              <a:rPr lang="en-US" sz="2200" b="1" dirty="0" smtClean="0"/>
              <a:t> from lab data </a:t>
            </a:r>
            <a:endParaRPr lang="en-US" sz="2200" b="1" dirty="0"/>
          </a:p>
        </p:txBody>
      </p:sp>
      <p:graphicFrame>
        <p:nvGraphicFramePr>
          <p:cNvPr id="22" name="Content Placeholder 21"/>
          <p:cNvGraphicFramePr>
            <a:graphicFrameLocks noGrp="1"/>
          </p:cNvGraphicFramePr>
          <p:nvPr>
            <p:ph idx="1"/>
            <p:extLst/>
          </p:nvPr>
        </p:nvGraphicFramePr>
        <p:xfrm>
          <a:off x="573088" y="1227138"/>
          <a:ext cx="7764462" cy="480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360985" y="1841083"/>
            <a:ext cx="198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7 in Propeller</a:t>
            </a:r>
            <a:endParaRPr lang="en-US" sz="2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46099" y="2488036"/>
            <a:ext cx="198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6 in Propeller</a:t>
            </a:r>
            <a:endParaRPr lang="en-US" sz="2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056142" y="3891063"/>
            <a:ext cx="198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</a:t>
            </a:r>
            <a:r>
              <a:rPr lang="en-US" sz="2200" b="1" dirty="0" smtClean="0"/>
              <a:t> in Propeller</a:t>
            </a:r>
            <a:endParaRPr lang="en-US" sz="22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44529" y="2056526"/>
            <a:ext cx="703385" cy="109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21790" y="2647907"/>
            <a:ext cx="546297" cy="54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047914" y="3301236"/>
            <a:ext cx="253218" cy="431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2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C</a:t>
            </a:r>
            <a:r>
              <a:rPr lang="en-US" baseline="-25000" dirty="0" smtClean="0"/>
              <a:t>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9" y="851374"/>
            <a:ext cx="8482611" cy="5189783"/>
          </a:xfrm>
        </p:spPr>
      </p:pic>
      <p:sp>
        <p:nvSpPr>
          <p:cNvPr id="5" name="TextBox 4"/>
          <p:cNvSpPr txBox="1"/>
          <p:nvPr/>
        </p:nvSpPr>
        <p:spPr>
          <a:xfrm>
            <a:off x="365969" y="6231988"/>
            <a:ext cx="8482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Chart created by Prof. </a:t>
            </a:r>
            <a:r>
              <a:rPr lang="en-US" sz="2200" b="1" dirty="0" err="1" smtClean="0"/>
              <a:t>Washabaugh</a:t>
            </a:r>
            <a:r>
              <a:rPr lang="en-US" sz="2200" b="1" dirty="0" smtClean="0"/>
              <a:t>: Lab 06 Thrust </a:t>
            </a:r>
            <a:r>
              <a:rPr lang="en-US" sz="2200" b="1" dirty="0" err="1" smtClean="0"/>
              <a:t>vs</a:t>
            </a:r>
            <a:r>
              <a:rPr lang="en-US" sz="2200" b="1" dirty="0" smtClean="0"/>
              <a:t> Drag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0451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16112"/>
            <a:ext cx="7765322" cy="92171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68" y="939288"/>
            <a:ext cx="8682674" cy="6121908"/>
          </a:xfrm>
        </p:spPr>
        <p:txBody>
          <a:bodyPr>
            <a:normAutofit/>
          </a:bodyPr>
          <a:lstStyle/>
          <a:p>
            <a:r>
              <a:rPr lang="en-US" dirty="0" smtClean="0"/>
              <a:t>Blimp </a:t>
            </a:r>
            <a:r>
              <a:rPr lang="en-US" dirty="0" smtClean="0"/>
              <a:t>design</a:t>
            </a:r>
            <a:r>
              <a:rPr lang="en-US" dirty="0" smtClean="0"/>
              <a:t>: </a:t>
            </a:r>
            <a:r>
              <a:rPr lang="en-US" dirty="0" err="1" smtClean="0"/>
              <a:t>P</a:t>
            </a:r>
            <a:r>
              <a:rPr lang="en-US" dirty="0" err="1" smtClean="0"/>
              <a:t>rolate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pheroid</a:t>
            </a:r>
            <a:endParaRPr lang="en-US" dirty="0" smtClean="0"/>
          </a:p>
          <a:p>
            <a:pPr lvl="1"/>
            <a:r>
              <a:rPr lang="en-US" dirty="0" smtClean="0"/>
              <a:t>Meets all NASA requirements</a:t>
            </a:r>
          </a:p>
          <a:p>
            <a:pPr lvl="1"/>
            <a:r>
              <a:rPr lang="en-US" dirty="0" smtClean="0"/>
              <a:t>Wide motors and differential thrust for yaw</a:t>
            </a:r>
          </a:p>
          <a:p>
            <a:pPr lvl="1"/>
            <a:r>
              <a:rPr lang="en-US" dirty="0" smtClean="0"/>
              <a:t>Microcontroller controls pitch of motors</a:t>
            </a:r>
            <a:endParaRPr lang="en-US" dirty="0" smtClean="0"/>
          </a:p>
          <a:p>
            <a:pPr lvl="1"/>
            <a:r>
              <a:rPr lang="en-US" dirty="0" smtClean="0"/>
              <a:t>System mass: 706 g/1000 g</a:t>
            </a:r>
          </a:p>
          <a:p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Blimp complete except fin</a:t>
            </a:r>
            <a:endParaRPr lang="en-US" dirty="0" smtClean="0"/>
          </a:p>
          <a:p>
            <a:pPr lvl="1"/>
            <a:r>
              <a:rPr lang="en-US" dirty="0" smtClean="0"/>
              <a:t>First test flight complete</a:t>
            </a:r>
          </a:p>
          <a:p>
            <a:pPr lvl="1"/>
            <a:r>
              <a:rPr lang="en-US" dirty="0" smtClean="0"/>
              <a:t>To </a:t>
            </a:r>
            <a:r>
              <a:rPr lang="en-US" dirty="0" smtClean="0"/>
              <a:t>be </a:t>
            </a:r>
            <a:r>
              <a:rPr lang="en-US" dirty="0" smtClean="0"/>
              <a:t>completed</a:t>
            </a:r>
            <a:endParaRPr lang="en-US" dirty="0" smtClean="0"/>
          </a:p>
          <a:p>
            <a:pPr lvl="2"/>
            <a:r>
              <a:rPr lang="en-US" dirty="0" smtClean="0"/>
              <a:t>Stabilizing membrane </a:t>
            </a:r>
            <a:r>
              <a:rPr lang="en-US" dirty="0" smtClean="0"/>
              <a:t>fin</a:t>
            </a:r>
          </a:p>
          <a:p>
            <a:pPr lvl="2"/>
            <a:r>
              <a:rPr lang="en-US" dirty="0" smtClean="0"/>
              <a:t>Blimp testing, alterations, and pilot practice</a:t>
            </a:r>
            <a:endParaRPr lang="en-US" dirty="0" smtClean="0"/>
          </a:p>
          <a:p>
            <a:r>
              <a:rPr lang="en-US" dirty="0" smtClean="0"/>
              <a:t>Project on schedule, work evenly divided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17143" r="28096" b="17884"/>
          <a:stretch/>
        </p:blipFill>
        <p:spPr>
          <a:xfrm>
            <a:off x="5544460" y="2797970"/>
            <a:ext cx="3038170" cy="24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2927"/>
            <a:ext cx="9144000" cy="70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Blimp Design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7029" r="38193" b="7613"/>
          <a:stretch/>
        </p:blipFill>
        <p:spPr>
          <a:xfrm rot="5400000">
            <a:off x="1770668" y="3643560"/>
            <a:ext cx="1872036" cy="34258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5194" y="1033307"/>
            <a:ext cx="158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Side View</a:t>
            </a:r>
            <a:endParaRPr 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14324" y="3946133"/>
            <a:ext cx="197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Bottom View</a:t>
            </a:r>
            <a:endParaRPr lang="en-US" sz="24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6" t="13838" r="15135" b="8734"/>
          <a:stretch/>
        </p:blipFill>
        <p:spPr>
          <a:xfrm>
            <a:off x="961498" y="1499377"/>
            <a:ext cx="3452581" cy="20012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0" t="17757" r="31325" b="8779"/>
          <a:stretch/>
        </p:blipFill>
        <p:spPr>
          <a:xfrm>
            <a:off x="6330190" y="1524000"/>
            <a:ext cx="1888535" cy="1982962"/>
          </a:xfrm>
          <a:prstGeom prst="rect">
            <a:avLst/>
          </a:prstGeom>
          <a:effectLst/>
        </p:spPr>
      </p:pic>
      <p:sp>
        <p:nvSpPr>
          <p:cNvPr id="50" name="TextBox 49"/>
          <p:cNvSpPr txBox="1"/>
          <p:nvPr/>
        </p:nvSpPr>
        <p:spPr>
          <a:xfrm>
            <a:off x="6226419" y="1015419"/>
            <a:ext cx="193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Front View</a:t>
            </a:r>
            <a:endParaRPr lang="en-US" sz="2400" b="1" dirty="0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4470873" y="5815778"/>
            <a:ext cx="978361" cy="3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4572000" y="5110697"/>
            <a:ext cx="1117753" cy="61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Gondola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4527030" y="4666319"/>
            <a:ext cx="1291838" cy="3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Envelope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5080665" y="3232027"/>
            <a:ext cx="1291838" cy="64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Camera Payload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6435644" y="3880750"/>
            <a:ext cx="1724173" cy="21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Battery Packs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2834791" y="3658079"/>
            <a:ext cx="1991035" cy="27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Membrane Fin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1004470" y="3651465"/>
            <a:ext cx="1395609" cy="29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Dowel Rod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473857" y="4833626"/>
            <a:ext cx="1049311" cy="18471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1582354" y="3264383"/>
            <a:ext cx="0" cy="36576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943814" y="5280338"/>
            <a:ext cx="1579354" cy="103313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3733788" y="3264383"/>
            <a:ext cx="0" cy="36576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7110507" y="3506962"/>
            <a:ext cx="0" cy="36576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7379019" y="3514222"/>
            <a:ext cx="0" cy="36576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257620" y="3365981"/>
            <a:ext cx="914400" cy="9144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892030" y="6029647"/>
            <a:ext cx="1579354" cy="103313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52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1" t="7029" r="38193" b="7613"/>
          <a:stretch/>
        </p:blipFill>
        <p:spPr>
          <a:xfrm rot="5400000">
            <a:off x="1770668" y="3643560"/>
            <a:ext cx="1872036" cy="34258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22927"/>
            <a:ext cx="9144000" cy="70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Blimp Design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6419" y="1015419"/>
            <a:ext cx="193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Front View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8736" y="848830"/>
            <a:ext cx="158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Side View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0782" y="3571279"/>
            <a:ext cx="197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Bottom View</a:t>
            </a:r>
            <a:endParaRPr lang="en-US" sz="24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961498" y="1048603"/>
            <a:ext cx="4543931" cy="2452009"/>
            <a:chOff x="642183" y="1031349"/>
            <a:chExt cx="4543931" cy="24520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6" t="13838" r="15135" b="8734"/>
            <a:stretch/>
          </p:blipFill>
          <p:spPr>
            <a:xfrm>
              <a:off x="642183" y="1482123"/>
              <a:ext cx="3452581" cy="200123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701714" y="1382853"/>
              <a:ext cx="3328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82541" y="1306970"/>
              <a:ext cx="0" cy="136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053976" y="1302459"/>
              <a:ext cx="0" cy="136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210840" y="1562253"/>
              <a:ext cx="0" cy="16276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142576" y="3215321"/>
              <a:ext cx="1365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42577" y="1538514"/>
              <a:ext cx="1365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4286357" y="2206842"/>
              <a:ext cx="899757" cy="338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200" b="1" dirty="0" smtClean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0.98 </a:t>
              </a:r>
              <a:r>
                <a:rPr lang="en-US" sz="2200" b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2060883" y="1031349"/>
              <a:ext cx="934363" cy="378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200" b="1" dirty="0" smtClean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2.55 </a:t>
              </a:r>
              <a:r>
                <a:rPr lang="en-US" sz="2200" b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2447549" y="4312444"/>
            <a:ext cx="4925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949575" y="4244499"/>
            <a:ext cx="0" cy="1358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437043" y="4244499"/>
            <a:ext cx="0" cy="1358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30153" y="5132730"/>
            <a:ext cx="0" cy="5021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V="1">
            <a:off x="4527483" y="5566945"/>
            <a:ext cx="0" cy="1358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4529558" y="5052085"/>
            <a:ext cx="0" cy="1358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624916" y="5261085"/>
            <a:ext cx="1721149" cy="31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8 in (0.203 m)</a:t>
            </a: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702363" y="3898610"/>
            <a:ext cx="2008645" cy="37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12 in (0.305 m)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0" t="17757" r="31325" b="8779"/>
          <a:stretch/>
        </p:blipFill>
        <p:spPr>
          <a:xfrm>
            <a:off x="6330190" y="1524000"/>
            <a:ext cx="1888535" cy="1982962"/>
          </a:xfrm>
          <a:prstGeom prst="rect">
            <a:avLst/>
          </a:prstGeom>
          <a:effectLst/>
        </p:spPr>
      </p:pic>
      <p:cxnSp>
        <p:nvCxnSpPr>
          <p:cNvPr id="40" name="Straight Connector 39"/>
          <p:cNvCxnSpPr/>
          <p:nvPr/>
        </p:nvCxnSpPr>
        <p:spPr>
          <a:xfrm rot="5400000">
            <a:off x="7238896" y="2771463"/>
            <a:ext cx="0" cy="1673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6308771" y="3609441"/>
            <a:ext cx="1365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8023292" y="3608139"/>
            <a:ext cx="1365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24578" y="3622541"/>
            <a:ext cx="899757" cy="33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1.37 </a:t>
            </a: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04600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-70340"/>
            <a:ext cx="7765322" cy="921715"/>
          </a:xfrm>
        </p:spPr>
        <p:txBody>
          <a:bodyPr/>
          <a:lstStyle/>
          <a:p>
            <a:r>
              <a:rPr lang="en-US" dirty="0" smtClean="0"/>
              <a:t>Envelope: Provides Lift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659420"/>
            <a:ext cx="7765322" cy="39688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Design: </a:t>
            </a:r>
            <a:r>
              <a:rPr lang="en-US" dirty="0" err="1" smtClean="0"/>
              <a:t>Prolate</a:t>
            </a:r>
            <a:r>
              <a:rPr lang="en-US" dirty="0" smtClean="0"/>
              <a:t> spheroid (football)</a:t>
            </a:r>
          </a:p>
          <a:p>
            <a:pPr lvl="1"/>
            <a:r>
              <a:rPr lang="en-US" dirty="0" smtClean="0"/>
              <a:t>Aspect ratio of 2.5:1 (diameter: length)</a:t>
            </a:r>
          </a:p>
          <a:p>
            <a:pPr lvl="1"/>
            <a:r>
              <a:rPr lang="en-US" dirty="0" smtClean="0"/>
              <a:t>Three internal seams, one external (bottom)</a:t>
            </a:r>
          </a:p>
          <a:p>
            <a:pPr lvl="1"/>
            <a:r>
              <a:rPr lang="en-US" dirty="0" smtClean="0"/>
              <a:t>Gross Lift: 1025 g</a:t>
            </a:r>
          </a:p>
          <a:p>
            <a:pPr lvl="1"/>
            <a:r>
              <a:rPr lang="en-US" dirty="0" smtClean="0"/>
              <a:t>Estimated C</a:t>
            </a:r>
            <a:r>
              <a:rPr lang="en-US" baseline="-25000" dirty="0" smtClean="0"/>
              <a:t>D</a:t>
            </a:r>
            <a:r>
              <a:rPr lang="en-US" dirty="0" smtClean="0"/>
              <a:t> of 0.26</a:t>
            </a:r>
          </a:p>
          <a:p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Completed full scale envelope</a:t>
            </a:r>
          </a:p>
          <a:p>
            <a:pPr lvl="1"/>
            <a:r>
              <a:rPr lang="en-US" dirty="0" smtClean="0"/>
              <a:t>Need to finish envelope alterations</a:t>
            </a:r>
          </a:p>
          <a:p>
            <a:pPr lvl="1"/>
            <a:r>
              <a:rPr lang="en-US" dirty="0" smtClean="0"/>
              <a:t>Need to attach fin to envelope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06271" y="4134308"/>
            <a:ext cx="4499145" cy="2403964"/>
            <a:chOff x="3418080" y="3947116"/>
            <a:chExt cx="5032588" cy="26614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" r="3230" b="30462"/>
            <a:stretch/>
          </p:blipFill>
          <p:spPr>
            <a:xfrm>
              <a:off x="4680526" y="4543865"/>
              <a:ext cx="3770142" cy="20647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18080" y="5360795"/>
              <a:ext cx="1645920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0.98m</a:t>
              </a:r>
              <a:endParaRPr lang="en-US" sz="2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54616" y="3947116"/>
              <a:ext cx="1209821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2.55m</a:t>
              </a:r>
              <a:endParaRPr lang="en-US" sz="2200" b="1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15110" r="18462" b="11075"/>
          <a:stretch/>
        </p:blipFill>
        <p:spPr>
          <a:xfrm>
            <a:off x="550980" y="4673315"/>
            <a:ext cx="3359838" cy="186495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993407" y="4965959"/>
            <a:ext cx="263765" cy="1575085"/>
            <a:chOff x="4993407" y="4965959"/>
            <a:chExt cx="263765" cy="157508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5106576" y="4965959"/>
              <a:ext cx="21646" cy="15723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993407" y="6535494"/>
              <a:ext cx="241494" cy="5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15678" y="4965959"/>
              <a:ext cx="241494" cy="5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 flipH="1" flipV="1">
            <a:off x="5277956" y="4526273"/>
            <a:ext cx="3273552" cy="116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277956" y="4398482"/>
            <a:ext cx="0" cy="2141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557785" y="4459124"/>
            <a:ext cx="3" cy="169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496" y="1725465"/>
            <a:ext cx="8143858" cy="1132114"/>
          </a:xfrm>
        </p:spPr>
        <p:txBody>
          <a:bodyPr/>
          <a:lstStyle/>
          <a:p>
            <a:r>
              <a:rPr lang="en-US" dirty="0" smtClean="0"/>
              <a:t>Gondola constructed out of six Warren trusses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89740"/>
            <a:ext cx="9144000" cy="11392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Gondola: Holds Propulsion &amp; Electrical Systems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49157" y="3060303"/>
            <a:ext cx="8577117" cy="2809112"/>
            <a:chOff x="149157" y="2625589"/>
            <a:chExt cx="8577117" cy="2809112"/>
          </a:xfrm>
        </p:grpSpPr>
        <p:grpSp>
          <p:nvGrpSpPr>
            <p:cNvPr id="15" name="Group 14"/>
            <p:cNvGrpSpPr/>
            <p:nvPr/>
          </p:nvGrpSpPr>
          <p:grpSpPr>
            <a:xfrm>
              <a:off x="2508357" y="3554377"/>
              <a:ext cx="6217917" cy="1280162"/>
              <a:chOff x="1254171" y="2029095"/>
              <a:chExt cx="6217917" cy="1280162"/>
            </a:xfrm>
          </p:grpSpPr>
          <p:sp>
            <p:nvSpPr>
              <p:cNvPr id="11" name="Isosceles Triangle 10"/>
              <p:cNvSpPr/>
              <p:nvPr/>
            </p:nvSpPr>
            <p:spPr>
              <a:xfrm>
                <a:off x="4363129" y="2029095"/>
                <a:ext cx="1554480" cy="1280160"/>
              </a:xfrm>
              <a:prstGeom prst="triangl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254171" y="2029096"/>
                <a:ext cx="6217917" cy="1280161"/>
                <a:chOff x="1254171" y="2029096"/>
                <a:chExt cx="6217917" cy="1280161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>
                  <a:off x="2808650" y="2029096"/>
                  <a:ext cx="1554480" cy="1280160"/>
                </a:xfrm>
                <a:prstGeom prst="triangl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1254171" y="2029097"/>
                  <a:ext cx="6217917" cy="1280160"/>
                  <a:chOff x="1254171" y="1438948"/>
                  <a:chExt cx="6217917" cy="1280160"/>
                </a:xfrm>
              </p:grpSpPr>
              <p:sp>
                <p:nvSpPr>
                  <p:cNvPr id="6" name="Isosceles Triangle 5"/>
                  <p:cNvSpPr/>
                  <p:nvPr/>
                </p:nvSpPr>
                <p:spPr>
                  <a:xfrm>
                    <a:off x="1254171" y="1438948"/>
                    <a:ext cx="1554480" cy="1280160"/>
                  </a:xfrm>
                  <a:prstGeom prst="triangl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Isosceles Triangle 7"/>
                  <p:cNvSpPr/>
                  <p:nvPr/>
                </p:nvSpPr>
                <p:spPr>
                  <a:xfrm rot="10800000">
                    <a:off x="2031411" y="1438948"/>
                    <a:ext cx="1554480" cy="1280160"/>
                  </a:xfrm>
                  <a:prstGeom prst="triangl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Isosceles Triangle 9"/>
                  <p:cNvSpPr/>
                  <p:nvPr/>
                </p:nvSpPr>
                <p:spPr>
                  <a:xfrm rot="10800000">
                    <a:off x="3585890" y="1438948"/>
                    <a:ext cx="1554480" cy="1280160"/>
                  </a:xfrm>
                  <a:prstGeom prst="triangl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Isosceles Triangle 11"/>
                  <p:cNvSpPr/>
                  <p:nvPr/>
                </p:nvSpPr>
                <p:spPr>
                  <a:xfrm rot="10800000">
                    <a:off x="5140369" y="1438948"/>
                    <a:ext cx="1554480" cy="1280160"/>
                  </a:xfrm>
                  <a:prstGeom prst="triangl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Isosceles Triangle 12"/>
                  <p:cNvSpPr/>
                  <p:nvPr/>
                </p:nvSpPr>
                <p:spPr>
                  <a:xfrm>
                    <a:off x="5917608" y="1438948"/>
                    <a:ext cx="1554480" cy="1280160"/>
                  </a:xfrm>
                  <a:prstGeom prst="triangle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7" name="Straight Connector 16"/>
            <p:cNvCxnSpPr/>
            <p:nvPr/>
          </p:nvCxnSpPr>
          <p:spPr>
            <a:xfrm>
              <a:off x="2508357" y="3554377"/>
              <a:ext cx="624598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76495" y="3301972"/>
              <a:ext cx="17293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Bass Wood Chord</a:t>
              </a:r>
              <a:endParaRPr lang="en-US" sz="2400" b="1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853536" y="4852501"/>
              <a:ext cx="54864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49157" y="4603704"/>
              <a:ext cx="17293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Bass Wood Chord</a:t>
              </a:r>
              <a:endParaRPr lang="en-US" sz="2400" b="1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3796644" y="3301972"/>
              <a:ext cx="521716" cy="83099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87385" y="2625589"/>
              <a:ext cx="17888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Balsa Wood Struts</a:t>
              </a:r>
              <a:endParaRPr lang="en-US" sz="2400" b="1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463045" y="3244512"/>
              <a:ext cx="521716" cy="83099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404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0" y="14990"/>
            <a:ext cx="9144000" cy="11392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Gondola: Holds Propulsion &amp; Electrical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164432"/>
            <a:ext cx="7765322" cy="4803649"/>
          </a:xfrm>
        </p:spPr>
        <p:txBody>
          <a:bodyPr/>
          <a:lstStyle/>
          <a:p>
            <a:r>
              <a:rPr lang="en-US" dirty="0" smtClean="0"/>
              <a:t>Stiffness </a:t>
            </a:r>
            <a:r>
              <a:rPr lang="en-US" dirty="0" smtClean="0"/>
              <a:t>to mass of 1500 N/mg</a:t>
            </a:r>
          </a:p>
          <a:p>
            <a:r>
              <a:rPr lang="en-US" dirty="0" smtClean="0"/>
              <a:t>Guard panels to protect wires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8378" r="19708" b="10224"/>
          <a:stretch/>
        </p:blipFill>
        <p:spPr bwMode="auto">
          <a:xfrm rot="5400000">
            <a:off x="651969" y="3281538"/>
            <a:ext cx="3432526" cy="3005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5" r="19130"/>
          <a:stretch/>
        </p:blipFill>
        <p:spPr bwMode="auto">
          <a:xfrm rot="5400000">
            <a:off x="4878279" y="2959994"/>
            <a:ext cx="3027999" cy="3648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150929" y="3571804"/>
            <a:ext cx="959793" cy="88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Guard panels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97516" y="3763730"/>
            <a:ext cx="1619034" cy="104389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637745" y="3763730"/>
            <a:ext cx="1578805" cy="1010177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3287602" y="2702088"/>
            <a:ext cx="1747787" cy="7223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Center Mechanism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381574" y="3424448"/>
            <a:ext cx="946664" cy="1711433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5457903" y="2559530"/>
            <a:ext cx="1747787" cy="32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 in (0.03 m)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389121" y="2923011"/>
            <a:ext cx="1804035" cy="280703"/>
            <a:chOff x="5374002" y="3263232"/>
            <a:chExt cx="1804035" cy="280703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5377812" y="3453765"/>
              <a:ext cx="1800225" cy="18416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 flipV="1">
              <a:off x="5374002" y="3407410"/>
              <a:ext cx="0" cy="136525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0800000">
              <a:off x="7178037" y="3385820"/>
              <a:ext cx="0" cy="136525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338935" y="3263232"/>
              <a:ext cx="0" cy="18288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1580451" y="2470002"/>
            <a:ext cx="1747787" cy="32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 in (0.03 m)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268599" y="2777809"/>
            <a:ext cx="348738" cy="285458"/>
            <a:chOff x="2268599" y="3102911"/>
            <a:chExt cx="348738" cy="28545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272409" y="3308994"/>
              <a:ext cx="333631" cy="5974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268599" y="3244223"/>
              <a:ext cx="0" cy="136525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2617337" y="3251844"/>
              <a:ext cx="0" cy="136525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412981" y="3102911"/>
              <a:ext cx="0" cy="18288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/>
          <p:nvPr/>
        </p:nvCxnSpPr>
        <p:spPr>
          <a:xfrm flipH="1">
            <a:off x="555075" y="3179966"/>
            <a:ext cx="240154" cy="30378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6200000" flipV="1">
            <a:off x="541485" y="6149535"/>
            <a:ext cx="0" cy="136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V="1">
            <a:off x="783383" y="3096463"/>
            <a:ext cx="0" cy="136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 Box 2"/>
          <p:cNvSpPr txBox="1">
            <a:spLocks noChangeArrowheads="1"/>
          </p:cNvSpPr>
          <p:nvPr/>
        </p:nvSpPr>
        <p:spPr bwMode="auto">
          <a:xfrm rot="16519978">
            <a:off x="-491707" y="4549188"/>
            <a:ext cx="1747787" cy="36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12 </a:t>
            </a: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(</a:t>
            </a: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0.3 </a:t>
            </a:r>
            <a:r>
              <a:rPr lang="en-US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m)</a:t>
            </a:r>
          </a:p>
        </p:txBody>
      </p:sp>
      <p:cxnSp>
        <p:nvCxnSpPr>
          <p:cNvPr id="65" name="Straight Connector 64"/>
          <p:cNvCxnSpPr>
            <a:endCxn id="64" idx="2"/>
          </p:cNvCxnSpPr>
          <p:nvPr/>
        </p:nvCxnSpPr>
        <p:spPr>
          <a:xfrm flipH="1" flipV="1">
            <a:off x="562185" y="4746771"/>
            <a:ext cx="103108" cy="7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4598942" y="3435960"/>
            <a:ext cx="436447" cy="874735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Membrane Fin: Stabilizes Blimp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986" y="4513040"/>
            <a:ext cx="7765322" cy="2196686"/>
          </a:xfrm>
        </p:spPr>
        <p:txBody>
          <a:bodyPr>
            <a:normAutofit/>
          </a:bodyPr>
          <a:lstStyle/>
          <a:p>
            <a:r>
              <a:rPr lang="en-US" dirty="0" smtClean="0"/>
              <a:t>Intended for yaw stabilization</a:t>
            </a:r>
          </a:p>
          <a:p>
            <a:r>
              <a:rPr lang="en-US" dirty="0" smtClean="0"/>
              <a:t>Made of membrane material</a:t>
            </a:r>
          </a:p>
          <a:p>
            <a:r>
              <a:rPr lang="en-US" dirty="0" smtClean="0"/>
              <a:t>Supported by dowel rod</a:t>
            </a:r>
          </a:p>
          <a:p>
            <a:pPr lvl="1"/>
            <a:r>
              <a:rPr lang="en-US" dirty="0" smtClean="0"/>
              <a:t>Detachable from gondola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15110" r="18462" b="11075"/>
          <a:stretch/>
        </p:blipFill>
        <p:spPr>
          <a:xfrm>
            <a:off x="1391637" y="924841"/>
            <a:ext cx="6352740" cy="3526239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327646" y="4558332"/>
            <a:ext cx="1495991" cy="88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Membrane Fin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00887" y="3627906"/>
            <a:ext cx="943490" cy="854154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91524" y="2439973"/>
            <a:ext cx="1200113" cy="2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Front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654004" y="2477859"/>
            <a:ext cx="1200113" cy="2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22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endParaRPr lang="en-US" sz="22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36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TC104033929[[fn=Slate]]</Template>
  <TotalTime>2148</TotalTime>
  <Words>816</Words>
  <Application>Microsoft Office PowerPoint</Application>
  <PresentationFormat>On-screen Show (4:3)</PresentationFormat>
  <Paragraphs>276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Calisto MT</vt:lpstr>
      <vt:lpstr>Cambria Math</vt:lpstr>
      <vt:lpstr>Times New Roman</vt:lpstr>
      <vt:lpstr>Trebuchet MS</vt:lpstr>
      <vt:lpstr>Wingdings 2</vt:lpstr>
      <vt:lpstr>Slate</vt:lpstr>
      <vt:lpstr>Earth’s Prototype of NASA’s 10-km Earth Blimp: Design, Progress, Schedule and Management Plan</vt:lpstr>
      <vt:lpstr>Introduction</vt:lpstr>
      <vt:lpstr>Summary</vt:lpstr>
      <vt:lpstr>PowerPoint Presentation</vt:lpstr>
      <vt:lpstr>PowerPoint Presentation</vt:lpstr>
      <vt:lpstr>Envelope: Provides Lift</vt:lpstr>
      <vt:lpstr>PowerPoint Presentation</vt:lpstr>
      <vt:lpstr>PowerPoint Presentation</vt:lpstr>
      <vt:lpstr>Membrane Fin: Stabilizes Blimp </vt:lpstr>
      <vt:lpstr>Motors: Propel Blimp</vt:lpstr>
      <vt:lpstr>Motors: Control Height</vt:lpstr>
      <vt:lpstr>Electrical System: Powers &amp; Controls Blimp</vt:lpstr>
      <vt:lpstr>Microcontroller: Controls Pitch &amp; Thrust</vt:lpstr>
      <vt:lpstr>System Integration</vt:lpstr>
      <vt:lpstr>Mass Budget Under 1 kg</vt:lpstr>
      <vt:lpstr>Predicted Lift and Speed</vt:lpstr>
      <vt:lpstr>PowerPoint Presentation</vt:lpstr>
      <vt:lpstr>PowerPoint Presentation</vt:lpstr>
      <vt:lpstr>Management and Task Responsibilities</vt:lpstr>
      <vt:lpstr>Conclusion</vt:lpstr>
      <vt:lpstr>Estimating Thrust</vt:lpstr>
      <vt:lpstr>Estimating CD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Valerie Chen</dc:creator>
  <cp:lastModifiedBy>Valerie Chen</cp:lastModifiedBy>
  <cp:revision>102</cp:revision>
  <dcterms:created xsi:type="dcterms:W3CDTF">2014-03-29T18:52:09Z</dcterms:created>
  <dcterms:modified xsi:type="dcterms:W3CDTF">2014-04-01T02:33:32Z</dcterms:modified>
</cp:coreProperties>
</file>